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413" r:id="rId2"/>
    <p:sldId id="485" r:id="rId3"/>
    <p:sldId id="487" r:id="rId4"/>
    <p:sldId id="486" r:id="rId5"/>
    <p:sldId id="509" r:id="rId6"/>
    <p:sldId id="510" r:id="rId7"/>
    <p:sldId id="511" r:id="rId8"/>
    <p:sldId id="512" r:id="rId9"/>
    <p:sldId id="488" r:id="rId10"/>
    <p:sldId id="489" r:id="rId11"/>
    <p:sldId id="490" r:id="rId12"/>
    <p:sldId id="491" r:id="rId13"/>
    <p:sldId id="493" r:id="rId14"/>
    <p:sldId id="492" r:id="rId15"/>
    <p:sldId id="494" r:id="rId16"/>
    <p:sldId id="553" r:id="rId17"/>
    <p:sldId id="556" r:id="rId18"/>
    <p:sldId id="557" r:id="rId19"/>
    <p:sldId id="495" r:id="rId20"/>
    <p:sldId id="497" r:id="rId21"/>
    <p:sldId id="559" r:id="rId22"/>
    <p:sldId id="498" r:id="rId23"/>
    <p:sldId id="499" r:id="rId24"/>
    <p:sldId id="500" r:id="rId25"/>
    <p:sldId id="502" r:id="rId26"/>
    <p:sldId id="503" r:id="rId27"/>
    <p:sldId id="504" r:id="rId28"/>
    <p:sldId id="501" r:id="rId29"/>
    <p:sldId id="513" r:id="rId30"/>
    <p:sldId id="515" r:id="rId31"/>
    <p:sldId id="514" r:id="rId32"/>
    <p:sldId id="516" r:id="rId33"/>
    <p:sldId id="571" r:id="rId34"/>
    <p:sldId id="574" r:id="rId35"/>
    <p:sldId id="576" r:id="rId36"/>
    <p:sldId id="577" r:id="rId37"/>
    <p:sldId id="578" r:id="rId38"/>
    <p:sldId id="579" r:id="rId39"/>
    <p:sldId id="580" r:id="rId40"/>
    <p:sldId id="575" r:id="rId41"/>
    <p:sldId id="581" r:id="rId42"/>
    <p:sldId id="583" r:id="rId43"/>
    <p:sldId id="584" r:id="rId44"/>
    <p:sldId id="585" r:id="rId45"/>
    <p:sldId id="586" r:id="rId46"/>
    <p:sldId id="587" r:id="rId47"/>
    <p:sldId id="573" r:id="rId48"/>
    <p:sldId id="582" r:id="rId49"/>
    <p:sldId id="572" r:id="rId50"/>
    <p:sldId id="554" r:id="rId51"/>
    <p:sldId id="561" r:id="rId52"/>
    <p:sldId id="562" r:id="rId53"/>
    <p:sldId id="563" r:id="rId54"/>
    <p:sldId id="564" r:id="rId55"/>
    <p:sldId id="565" r:id="rId56"/>
    <p:sldId id="566" r:id="rId57"/>
    <p:sldId id="570" r:id="rId58"/>
    <p:sldId id="517" r:id="rId59"/>
    <p:sldId id="529" r:id="rId60"/>
    <p:sldId id="555" r:id="rId61"/>
    <p:sldId id="518" r:id="rId62"/>
    <p:sldId id="519" r:id="rId63"/>
    <p:sldId id="520" r:id="rId64"/>
    <p:sldId id="521" r:id="rId65"/>
    <p:sldId id="558" r:id="rId66"/>
    <p:sldId id="560" r:id="rId67"/>
    <p:sldId id="522" r:id="rId68"/>
    <p:sldId id="523" r:id="rId69"/>
    <p:sldId id="525" r:id="rId70"/>
    <p:sldId id="524" r:id="rId71"/>
    <p:sldId id="527" r:id="rId72"/>
    <p:sldId id="526" r:id="rId73"/>
    <p:sldId id="528" r:id="rId74"/>
    <p:sldId id="568" r:id="rId75"/>
    <p:sldId id="569" r:id="rId76"/>
    <p:sldId id="341" r:id="rId7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2" autoAdjust="0"/>
    <p:restoredTop sz="99160" autoAdjust="0"/>
  </p:normalViewPr>
  <p:slideViewPr>
    <p:cSldViewPr>
      <p:cViewPr varScale="1">
        <p:scale>
          <a:sx n="116" d="100"/>
          <a:sy n="116" d="100"/>
        </p:scale>
        <p:origin x="1800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E8EF-330A-48CE-AFC9-849127DC719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DF8A1-3F8C-4378-8766-20458B78B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29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/>
              <a:t>Модели 16 социотипов представлены на слайде.</a:t>
            </a:r>
          </a:p>
        </p:txBody>
      </p:sp>
      <p:sp>
        <p:nvSpPr>
          <p:cNvPr id="11059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0E2649-722D-49F1-9026-CF15A7A7CEF7}" type="slidenum">
              <a:rPr lang="ru-RU" altLang="ru-RU"/>
              <a:pPr eaLnBrk="1" hangingPunct="1"/>
              <a:t>45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9016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6AE13DC-CE93-4B7F-8C3E-E01FFCF2ECC3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7FA2447-DD06-46E5-AA3D-DD10A5297BA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Business_Intelligenc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ru.wikipedia.org/wiki/%D0%98%D1%81%D0%BA%D1%83%D1%81%D1%81%D1%82%D0%B2%D0%B5%D0%BD%D0%BD%D1%8B%D0%B5_%D0%BD%D0%B5%D0%B9%D1%80%D0%BE%D0%BD%D0%BD%D1%8B%D0%B5_%D1%81%D0%B5%D1%82%D0%B8" TargetMode="External"/><Relationship Id="rId7" Type="http://schemas.openxmlformats.org/officeDocument/2006/relationships/hyperlink" Target="https://ru.wikipedia.org/wiki/%D0%9D%D0%B5%D1%87%D1%91%D1%82%D0%BA%D0%B0%D1%8F_%D0%BB%D0%BE%D0%B3%D0%B8%D0%BA%D0%B0" TargetMode="External"/><Relationship Id="rId2" Type="http://schemas.openxmlformats.org/officeDocument/2006/relationships/hyperlink" Target="https://ru.wikipedia.org/wiki/%D0%94%D0%B5%D1%80%D0%B5%D0%B2%D0%BE_%D0%BF%D1%80%D0%B8%D0%BD%D1%8F%D1%82%D0%B8%D1%8F_%D1%80%D0%B5%D1%88%D0%B5%D0%BD%D0%B8%D0%B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0%D1%81%D1%81%D0%BE%D1%86%D0%B8%D0%B0%D1%82%D0%B8%D0%B2%D0%BD%D0%B0%D1%8F_%D0%BF%D0%B0%D0%BC%D1%8F%D1%82%D1%8C" TargetMode="External"/><Relationship Id="rId5" Type="http://schemas.openxmlformats.org/officeDocument/2006/relationships/hyperlink" Target="https://ru.wikipedia.org/wiki/%D0%AD%D0%B2%D0%BE%D0%BB%D1%8E%D1%86%D0%B8%D0%BE%D0%BD%D0%BD%D0%BE%D0%B5_%D0%BF%D1%80%D0%BE%D0%B3%D1%80%D0%B0%D0%BC%D0%BC%D0%B8%D1%80%D0%BE%D0%B2%D0%B0%D0%BD%D0%B8%D0%B5" TargetMode="External"/><Relationship Id="rId4" Type="http://schemas.openxmlformats.org/officeDocument/2006/relationships/hyperlink" Target="https://ru.wikipedia.org/wiki/%D0%93%D0%B5%D0%BD%D0%B5%D1%82%D0%B8%D1%87%D0%B5%D1%81%D0%BA%D0%B8%D0%B5_%D0%B0%D0%BB%D0%B3%D0%BE%D1%80%D0%B8%D1%82%D0%BC%D1%8B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4%D0%B8%D1%81%D0%BA%D1%80%D0%B8%D0%BC%D0%B8%D0%BD%D0%B0%D0%BD%D1%82%D0%BD%D1%8B%D0%B9_%D0%B0%D0%BD%D0%B0%D0%BB%D0%B8%D0%B7" TargetMode="External"/><Relationship Id="rId3" Type="http://schemas.openxmlformats.org/officeDocument/2006/relationships/hyperlink" Target="https://ru.wikipedia.org/wiki/%D0%9A%D0%BE%D1%80%D1%80%D0%B5%D0%BB%D1%8F%D1%86%D0%B8%D0%BE%D0%BD%D0%BD%D1%8B%D0%B9_%D0%B0%D0%BD%D0%B0%D0%BB%D0%B8%D0%B7" TargetMode="External"/><Relationship Id="rId7" Type="http://schemas.openxmlformats.org/officeDocument/2006/relationships/hyperlink" Target="https://ru.wikipedia.org/wiki/%D0%9A%D0%BE%D0%BC%D0%BF%D0%BE%D0%BD%D0%B5%D0%BD%D1%82%D0%BD%D1%8B%D0%B9_%D0%B0%D0%BD%D0%B0%D0%BB%D0%B8%D0%B7" TargetMode="External"/><Relationship Id="rId12" Type="http://schemas.openxmlformats.org/officeDocument/2006/relationships/image" Target="../media/image6.jpeg"/><Relationship Id="rId2" Type="http://schemas.openxmlformats.org/officeDocument/2006/relationships/hyperlink" Target="https://ru.wikipedia.org/w/index.php?title=%D0%94%D0%B5%D1%81%D0%BA%D1%80%D0%B8%D0%BF%D1%82%D0%B8%D0%B2%D0%BD%D1%8B%D0%B9_%D0%B0%D0%BD%D0%B0%D0%BB%D0%B8%D0%B7&amp;action=edit&amp;redlink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4%D0%B8%D1%81%D0%BF%D0%B5%D1%80%D1%81%D0%B8%D0%BE%D0%BD%D0%BD%D1%8B%D0%B9_%D0%B0%D0%BD%D0%B0%D0%BB%D0%B8%D0%B7" TargetMode="External"/><Relationship Id="rId11" Type="http://schemas.openxmlformats.org/officeDocument/2006/relationships/hyperlink" Target="https://ru.wikipedia.org/wiki/%D0%90%D0%BD%D0%B0%D0%BB%D0%B8%D0%B7_%D1%81%D0%B2%D1%8F%D0%B7%D0%B5%D0%B9" TargetMode="External"/><Relationship Id="rId5" Type="http://schemas.openxmlformats.org/officeDocument/2006/relationships/hyperlink" Target="https://ru.wikipedia.org/wiki/%D0%A4%D0%B0%D0%BA%D1%82%D0%BE%D1%80%D0%BD%D1%8B%D0%B9_%D0%B0%D0%BD%D0%B0%D0%BB%D0%B8%D0%B7" TargetMode="External"/><Relationship Id="rId10" Type="http://schemas.openxmlformats.org/officeDocument/2006/relationships/hyperlink" Target="https://ru.wikipedia.org/wiki/%D0%90%D0%BD%D0%B0%D0%BB%D0%B8%D0%B7_%D0%B2%D1%8B%D0%B6%D0%B8%D0%B2%D0%B0%D0%B5%D0%BC%D0%BE%D1%81%D1%82%D0%B8" TargetMode="External"/><Relationship Id="rId4" Type="http://schemas.openxmlformats.org/officeDocument/2006/relationships/hyperlink" Target="https://ru.wikipedia.org/wiki/%D0%A0%D0%B5%D0%B3%D1%80%D0%B5%D1%81%D1%81%D0%B8%D0%BE%D0%BD%D0%BD%D1%8B%D0%B9_%D0%B0%D0%BD%D0%B0%D0%BB%D0%B8%D0%B7" TargetMode="External"/><Relationship Id="rId9" Type="http://schemas.openxmlformats.org/officeDocument/2006/relationships/hyperlink" Target="https://ru.wikipedia.org/wiki/%D0%90%D0%BD%D0%B0%D0%BB%D0%B8%D0%B7_%D0%B2%D1%80%D0%B5%D0%BC%D0%B5%D0%BD%D0%BD%D1%8B%D1%85_%D1%80%D1%8F%D0%B4%D0%BE%D0%B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Основы управления знаниями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</a:t>
            </a:r>
            <a:r>
              <a:rPr lang="ru-RU" dirty="0" smtClean="0"/>
              <a:t>.т.н. Петров И.Е.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732240" y="188640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Лекция </a:t>
            </a:r>
            <a:r>
              <a:rPr lang="en-US" dirty="0" smtClean="0"/>
              <a:t>9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7142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024"/>
            <a:ext cx="8229600" cy="11967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IT-технологии</a:t>
            </a:r>
            <a:r>
              <a:rPr lang="en-US" sz="3600" b="1" dirty="0"/>
              <a:t> </a:t>
            </a:r>
            <a:r>
              <a:rPr lang="ru-RU" sz="3600" b="1" dirty="0"/>
              <a:t>в управлении знаниями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Популярное определение, данное </a:t>
            </a:r>
            <a:r>
              <a:rPr lang="ru-RU" dirty="0" err="1"/>
              <a:t>Ruggles</a:t>
            </a:r>
            <a:r>
              <a:rPr lang="ru-RU" dirty="0"/>
              <a:t> [</a:t>
            </a:r>
            <a:r>
              <a:rPr lang="ru-RU" dirty="0" err="1"/>
              <a:t>Ruggles</a:t>
            </a:r>
            <a:r>
              <a:rPr lang="ru-RU" dirty="0"/>
              <a:t> R.L.E., 1997], утверждает, что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управления знаниями </a:t>
            </a:r>
            <a:r>
              <a:rPr lang="ru-RU" dirty="0"/>
              <a:t>– это технологии, используемые для совершенствования и увеличения возможностей реализации процессов работы со знанием, таким, как </a:t>
            </a:r>
            <a:r>
              <a:rPr lang="ru-RU" b="1" dirty="0"/>
              <a:t>создание, накопление, распространение </a:t>
            </a:r>
            <a:r>
              <a:rPr lang="ru-RU" dirty="0"/>
              <a:t>и др. </a:t>
            </a:r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этом различают </a:t>
            </a:r>
            <a:r>
              <a:rPr lang="ru-RU" b="1" i="1" dirty="0"/>
              <a:t>«методы УЗ» </a:t>
            </a:r>
            <a:r>
              <a:rPr lang="ru-RU" dirty="0"/>
              <a:t>(KM </a:t>
            </a:r>
            <a:r>
              <a:rPr lang="ru-RU" dirty="0" err="1"/>
              <a:t>techniques</a:t>
            </a:r>
            <a:r>
              <a:rPr lang="ru-RU" dirty="0"/>
              <a:t>) и </a:t>
            </a:r>
            <a:r>
              <a:rPr lang="ru-RU" b="1" i="1" dirty="0"/>
              <a:t>«технологии УЗ»</a:t>
            </a:r>
            <a:r>
              <a:rPr lang="ru-RU" dirty="0"/>
              <a:t> (KM </a:t>
            </a:r>
            <a:r>
              <a:rPr lang="ru-RU" dirty="0" err="1"/>
              <a:t>technologies</a:t>
            </a:r>
            <a:r>
              <a:rPr lang="ru-RU" dirty="0"/>
              <a:t>). Именно </a:t>
            </a:r>
            <a:r>
              <a:rPr lang="ru-RU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УЗ </a:t>
            </a:r>
            <a:r>
              <a:rPr lang="ru-RU" dirty="0"/>
              <a:t>в большинстве своем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опираются на компьютерные и программные системы</a:t>
            </a:r>
            <a:r>
              <a:rPr lang="ru-RU" dirty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97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>
                <a:effectLst/>
              </a:rPr>
              <a:t>Эволюция развития инструментальных средств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ru-RU" dirty="0"/>
              <a:t>Прежде чем приступить к описанию современных инструментальных средств, составляющих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основу современных информационных сред компаний</a:t>
            </a:r>
            <a:r>
              <a:rPr lang="ru-RU" dirty="0"/>
              <a:t>, а также инструментов для работы со знаниями, имеет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смысл вспомнить эволюцию развития электронных вычислительных машин (ЭВМ) и подходов к обработке данных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37112"/>
            <a:ext cx="6408712" cy="2246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25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/>
              <a:t>Современная информационная система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Современная информационная система компании </a:t>
            </a:r>
            <a:r>
              <a:rPr lang="ru-RU" dirty="0"/>
              <a:t>и </a:t>
            </a:r>
            <a:r>
              <a:rPr lang="ru-RU" b="1" dirty="0"/>
              <a:t>СУЗ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опираются практически на одни и те же </a:t>
            </a:r>
            <a:r>
              <a:rPr lang="ru-RU" b="1" dirty="0"/>
              <a:t>технические средства</a:t>
            </a:r>
            <a:r>
              <a:rPr lang="ru-RU" dirty="0">
                <a:solidFill>
                  <a:srgbClr val="FF0000"/>
                </a:solidFill>
              </a:rPr>
              <a:t>, на одну и ту же </a:t>
            </a:r>
            <a:r>
              <a:rPr lang="ru-RU" b="1" dirty="0"/>
              <a:t>техническую среду.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50100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2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/>
              <a:t>Современная информационная система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/>
          </a:bodyPr>
          <a:lstStyle/>
          <a:p>
            <a:r>
              <a:rPr lang="ru-RU" dirty="0" smtClean="0"/>
              <a:t>Главные </a:t>
            </a:r>
            <a:r>
              <a:rPr lang="ru-RU" b="1" i="1" dirty="0"/>
              <a:t>отличительные признаки приходятся на </a:t>
            </a:r>
            <a:r>
              <a:rPr lang="ru-RU" b="1" dirty="0">
                <a:solidFill>
                  <a:srgbClr val="FF0000"/>
                </a:solidFill>
              </a:rPr>
              <a:t>программные инструменты</a:t>
            </a:r>
            <a:r>
              <a:rPr lang="ru-RU" b="1" i="1" dirty="0">
                <a:solidFill>
                  <a:srgbClr val="FF0000"/>
                </a:solidFill>
              </a:rPr>
              <a:t>.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ru-RU" b="1" dirty="0" smtClean="0">
              <a:solidFill>
                <a:srgbClr val="FF0000"/>
              </a:solidFill>
            </a:endParaRPr>
          </a:p>
          <a:p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Программные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средства </a:t>
            </a:r>
            <a:r>
              <a:rPr lang="ru-RU" i="1" dirty="0"/>
              <a:t>(инструменты), количество которых в последнее время стремительно нарастает, играют определяющую роль в управлении знаниями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Их </a:t>
            </a:r>
            <a:r>
              <a:rPr lang="ru-RU" i="1" dirty="0"/>
              <a:t>функциональный состав</a:t>
            </a:r>
            <a:r>
              <a:rPr lang="ru-RU" dirty="0"/>
              <a:t> и </a:t>
            </a:r>
            <a:r>
              <a:rPr lang="ru-RU" i="1" dirty="0"/>
              <a:t>уровень работы с данными</a:t>
            </a:r>
            <a:r>
              <a:rPr lang="ru-RU" dirty="0"/>
              <a:t>, </a:t>
            </a:r>
            <a:r>
              <a:rPr lang="ru-RU" b="1" i="1" dirty="0"/>
              <a:t>информацией</a:t>
            </a:r>
            <a:r>
              <a:rPr lang="ru-RU" dirty="0"/>
              <a:t> и </a:t>
            </a:r>
            <a:r>
              <a:rPr lang="ru-RU" b="1" i="1" dirty="0"/>
              <a:t>знаниями</a:t>
            </a:r>
            <a:r>
              <a:rPr lang="ru-RU" dirty="0"/>
              <a:t> соответственно и </a:t>
            </a:r>
            <a:r>
              <a:rPr lang="ru-RU" i="1" dirty="0"/>
              <a:t>превращает </a:t>
            </a:r>
            <a:endParaRPr lang="ru-RU" i="1" dirty="0" smtClean="0"/>
          </a:p>
          <a:p>
            <a:pPr marL="0" indent="0">
              <a:buNone/>
            </a:pPr>
            <a:r>
              <a:rPr lang="ru-RU" i="1" dirty="0"/>
              <a:t> </a:t>
            </a:r>
            <a:r>
              <a:rPr lang="ru-RU" i="1" dirty="0" smtClean="0"/>
              <a:t>    развитую </a:t>
            </a:r>
            <a:r>
              <a:rPr lang="ru-RU" i="1" dirty="0"/>
              <a:t>информационную </a:t>
            </a:r>
            <a:endParaRPr lang="ru-RU" i="1" dirty="0" smtClean="0"/>
          </a:p>
          <a:p>
            <a:pPr marL="0" indent="0">
              <a:buNone/>
            </a:pPr>
            <a:r>
              <a:rPr lang="ru-RU" i="1" dirty="0"/>
              <a:t> </a:t>
            </a:r>
            <a:r>
              <a:rPr lang="ru-RU" i="1" dirty="0" smtClean="0"/>
              <a:t>    систему компании </a:t>
            </a:r>
            <a:r>
              <a:rPr lang="ru-RU" b="1" i="1" dirty="0"/>
              <a:t>в СУЗ</a:t>
            </a:r>
            <a:r>
              <a:rPr lang="ru-RU" b="1" dirty="0"/>
              <a:t>.</a:t>
            </a:r>
            <a:r>
              <a:rPr lang="ru-RU" dirty="0"/>
              <a:t>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527470"/>
            <a:ext cx="2827015" cy="21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/>
              <a:t>Современная информационная система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 </a:t>
            </a:r>
            <a:r>
              <a:rPr lang="ru-RU" i="1" dirty="0"/>
              <a:t>СУЗ</a:t>
            </a:r>
            <a:r>
              <a:rPr lang="ru-RU" dirty="0"/>
              <a:t> в </a:t>
            </a:r>
            <a:r>
              <a:rPr lang="ru-RU" i="1" dirty="0"/>
              <a:t>дополнение к программам и инструментам ИС</a:t>
            </a:r>
            <a:r>
              <a:rPr lang="ru-RU" dirty="0"/>
              <a:t> должна </a:t>
            </a:r>
            <a:r>
              <a:rPr lang="ru-RU" b="1" i="1" dirty="0"/>
              <a:t>иметь в своем составе программные инструменты </a:t>
            </a:r>
            <a:r>
              <a:rPr lang="ru-RU" b="1" i="1" dirty="0">
                <a:solidFill>
                  <a:srgbClr val="FF0000"/>
                </a:solidFill>
              </a:rPr>
              <a:t>поиска</a:t>
            </a:r>
            <a:r>
              <a:rPr lang="ru-RU" b="1" i="1" dirty="0"/>
              <a:t> и </a:t>
            </a:r>
            <a:r>
              <a:rPr lang="ru-RU" b="1" i="1" dirty="0">
                <a:solidFill>
                  <a:srgbClr val="FF0000"/>
                </a:solidFill>
              </a:rPr>
              <a:t>извлечения информации из данных</a:t>
            </a:r>
            <a:r>
              <a:rPr lang="ru-RU" dirty="0"/>
              <a:t>, </a:t>
            </a:r>
            <a:r>
              <a:rPr lang="ru-RU" b="1" i="1" dirty="0">
                <a:solidFill>
                  <a:srgbClr val="FF0000"/>
                </a:solidFill>
              </a:rPr>
              <a:t>знаний из информации</a:t>
            </a:r>
            <a:r>
              <a:rPr lang="ru-RU" dirty="0"/>
              <a:t>, </a:t>
            </a:r>
            <a:r>
              <a:rPr lang="ru-RU" b="1" i="1" dirty="0">
                <a:solidFill>
                  <a:srgbClr val="FF0000"/>
                </a:solidFill>
              </a:rPr>
              <a:t>новых семантически значимых утверждений </a:t>
            </a:r>
            <a:r>
              <a:rPr lang="ru-RU" b="1" i="1" dirty="0"/>
              <a:t>и </a:t>
            </a:r>
            <a:r>
              <a:rPr lang="ru-RU" b="1" i="1" dirty="0">
                <a:solidFill>
                  <a:srgbClr val="FF0000"/>
                </a:solidFill>
              </a:rPr>
              <a:t>обобщений из доступных ей знаний</a:t>
            </a:r>
            <a:r>
              <a:rPr lang="ru-RU" dirty="0">
                <a:solidFill>
                  <a:srgbClr val="FF0000"/>
                </a:solidFill>
              </a:rPr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221088"/>
            <a:ext cx="2808312" cy="24482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408140"/>
            <a:ext cx="3155131" cy="23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/>
              <a:t>Современная информационная система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 сказанного следует, что </a:t>
            </a:r>
            <a:r>
              <a:rPr lang="ru-RU" b="1" dirty="0"/>
              <a:t>программные инструменты СУЗ </a:t>
            </a:r>
            <a:r>
              <a:rPr lang="ru-RU" dirty="0"/>
              <a:t>являются своего рода </a:t>
            </a:r>
            <a:r>
              <a:rPr lang="ru-RU" b="1" dirty="0">
                <a:solidFill>
                  <a:srgbClr val="FF0000"/>
                </a:solidFill>
              </a:rPr>
              <a:t>интеллектуальной надстройкой над программными инструментами развитой ИС </a:t>
            </a:r>
            <a:r>
              <a:rPr lang="ru-RU" dirty="0"/>
              <a:t>современной компании.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789040"/>
            <a:ext cx="3549894" cy="22322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98386"/>
            <a:ext cx="3771513" cy="20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Интеллектуальный анализ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22" y="1844824"/>
            <a:ext cx="6018956" cy="448471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00947" y="3244334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Подходы к распределению знаний</a:t>
            </a:r>
          </a:p>
        </p:txBody>
      </p:sp>
    </p:spTree>
    <p:extLst>
      <p:ext uri="{BB962C8B-B14F-4D97-AF65-F5344CB8AC3E}">
        <p14:creationId xmlns:p14="http://schemas.microsoft.com/office/powerpoint/2010/main" val="362332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распределению знаний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00199"/>
            <a:ext cx="7128792" cy="499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115" y="3140968"/>
            <a:ext cx="3658544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Стратегия поиска информации определяет требования к системе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5400600" cy="68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3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486305"/>
              </p:ext>
            </p:extLst>
          </p:nvPr>
        </p:nvGraphicFramePr>
        <p:xfrm>
          <a:off x="251520" y="836712"/>
          <a:ext cx="8568951" cy="5981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Picture" r:id="rId3" imgW="8572680" imgH="5727240" progId="Word.Picture.8">
                  <p:embed/>
                </p:oleObj>
              </mc:Choice>
              <mc:Fallback>
                <p:oleObj name="Picture" r:id="rId3" imgW="8572680" imgH="5727240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836712"/>
                        <a:ext cx="8568951" cy="59816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b="1" dirty="0">
                <a:effectLst/>
              </a:rPr>
              <a:t>Программное обеспечение информационных систем</a:t>
            </a:r>
            <a:endParaRPr lang="ru-RU" sz="28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64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sz="4000" b="1" dirty="0" smtClean="0"/>
              <a:t>Затраты на формализацию знаний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3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В заключении </a:t>
            </a:r>
            <a:r>
              <a:rPr lang="ru-RU" dirty="0"/>
              <a:t>необходимо отметить, что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степень формализации знаний</a:t>
            </a:r>
            <a:r>
              <a:rPr lang="ru-RU" dirty="0"/>
              <a:t> должна быть </a:t>
            </a:r>
            <a:r>
              <a:rPr lang="ru-RU" b="1" dirty="0"/>
              <a:t>адекватно оценена</a:t>
            </a:r>
            <a:r>
              <a:rPr lang="ru-RU" dirty="0"/>
              <a:t>, т.к.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затраты на формализацию знаний в небольшой фирме </a:t>
            </a:r>
            <a:r>
              <a:rPr lang="ru-RU" dirty="0"/>
              <a:t>могут </a:t>
            </a:r>
            <a:r>
              <a:rPr lang="ru-RU" dirty="0">
                <a:solidFill>
                  <a:srgbClr val="FF0000"/>
                </a:solidFill>
              </a:rPr>
              <a:t>значительно превысить полезный эффект от внедрения изменений в процесс работы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Обычно </a:t>
            </a:r>
            <a:r>
              <a:rPr lang="ru-RU" dirty="0"/>
              <a:t>для экспресс-оценки предлагают использовать следующую матрицу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80410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0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ru-RU" sz="3600" b="1" dirty="0">
                <a:effectLst/>
              </a:rPr>
              <a:t>Архитектура «Клиент – Сервер»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3" y="1520788"/>
            <a:ext cx="861371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33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Сравнение способов совместной работы с информацией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84784"/>
            <a:ext cx="71532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6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>
                <a:effectLst/>
              </a:rPr>
              <a:t>Состав программного обеспечения современного </a:t>
            </a:r>
            <a:r>
              <a:rPr lang="ru-RU" sz="3600" b="1" dirty="0" smtClean="0">
                <a:effectLst/>
              </a:rPr>
              <a:t>офиса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928888"/>
              </p:ext>
            </p:extLst>
          </p:nvPr>
        </p:nvGraphicFramePr>
        <p:xfrm>
          <a:off x="683568" y="1606920"/>
          <a:ext cx="7992888" cy="4663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4018"/>
                <a:gridCol w="2664018"/>
                <a:gridCol w="2664852"/>
              </a:tblGrid>
              <a:tr h="5028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Программное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обеспечение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881" marR="538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Общее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(серверное)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881" marR="538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Индивидуальное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(клиентское)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881" marR="53881" marT="0" marB="0"/>
                </a:tc>
              </a:tr>
              <a:tr h="12572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Системное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(базовое)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881" marR="538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Операционные системы –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серверы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(Windows 2010 Server)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881" marR="538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Операционные системы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компьютеров пользователей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(Windows7,…</a:t>
                      </a:r>
                      <a:r>
                        <a:rPr lang="ru-RU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 Windows XP)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881" marR="53881" marT="0" marB="0"/>
                </a:tc>
              </a:tr>
              <a:tr h="27658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Пользовательское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ru-RU" sz="1400">
                          <a:effectLst/>
                        </a:rPr>
                        <a:t>специальное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881" marR="538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Специальные серверы</a:t>
                      </a:r>
                      <a:r>
                        <a:rPr lang="en-US" sz="1400">
                          <a:effectLst/>
                        </a:rPr>
                        <a:t>:</a:t>
                      </a:r>
                      <a:endParaRPr lang="ru-RU" sz="14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SQL Server 2010</a:t>
                      </a:r>
                      <a:endParaRPr lang="ru-RU" sz="14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Web Server (Internet Information</a:t>
                      </a:r>
                      <a:endParaRPr lang="ru-RU" sz="14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Server)</a:t>
                      </a:r>
                      <a:endParaRPr lang="ru-RU" sz="14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E-mail Server (Exchange</a:t>
                      </a:r>
                      <a:endParaRPr lang="ru-RU" sz="14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Server 20</a:t>
                      </a:r>
                      <a:r>
                        <a:rPr lang="ru-RU" sz="1400">
                          <a:effectLst/>
                        </a:rPr>
                        <a:t>1</a:t>
                      </a:r>
                      <a:r>
                        <a:rPr lang="en-US" sz="1400">
                          <a:effectLst/>
                        </a:rPr>
                        <a:t>0)</a:t>
                      </a:r>
                      <a:endParaRPr lang="ru-RU" sz="14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- Порталы организаций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881" marR="538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Программы пользователей: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- Браузер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- Клиент E-</a:t>
                      </a:r>
                      <a:r>
                        <a:rPr lang="ru-RU" sz="1400" dirty="0" err="1">
                          <a:effectLst/>
                        </a:rPr>
                        <a:t>mail</a:t>
                      </a:r>
                      <a:endParaRPr lang="ru-RU" sz="14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- Приложения </a:t>
                      </a:r>
                      <a:r>
                        <a:rPr lang="ru-RU" sz="1400" dirty="0" err="1">
                          <a:effectLst/>
                        </a:rPr>
                        <a:t>Microsoft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Office</a:t>
                      </a:r>
                      <a:endParaRPr lang="ru-RU" sz="14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- Приложения для работы с БД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- Приложения для решения специальных задач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881" marR="5388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829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896" name="Object 32"/>
          <p:cNvGraphicFramePr>
            <a:graphicFrameLocks noChangeAspect="1"/>
          </p:cNvGraphicFramePr>
          <p:nvPr/>
        </p:nvGraphicFramePr>
        <p:xfrm>
          <a:off x="5219700" y="3929063"/>
          <a:ext cx="3924300" cy="237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Рисунок" r:id="rId3" imgW="5029200" imgH="2989080" progId="Word.Picture.8">
                  <p:embed/>
                </p:oleObj>
              </mc:Choice>
              <mc:Fallback>
                <p:oleObj name="Рисунок" r:id="rId3" imgW="5029200" imgH="29890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929063"/>
                        <a:ext cx="3924300" cy="2379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8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5576" y="332656"/>
            <a:ext cx="8001000" cy="381000"/>
          </a:xfrm>
          <a:noFill/>
          <a:ln/>
        </p:spPr>
        <p:txBody>
          <a:bodyPr anchor="t" anchorCtr="0"/>
          <a:lstStyle/>
          <a:p>
            <a:r>
              <a:rPr lang="ru-RU" altLang="ru-RU" sz="2800" b="1" dirty="0">
                <a:effectLst/>
              </a:rPr>
              <a:t>Классификация информационных систем</a:t>
            </a:r>
          </a:p>
        </p:txBody>
      </p:sp>
      <p:sp>
        <p:nvSpPr>
          <p:cNvPr id="548872" name="Text Box 8"/>
          <p:cNvSpPr txBox="1">
            <a:spLocks noChangeArrowheads="1"/>
          </p:cNvSpPr>
          <p:nvPr/>
        </p:nvSpPr>
        <p:spPr bwMode="auto">
          <a:xfrm>
            <a:off x="179388" y="1079500"/>
            <a:ext cx="87852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 indent="-268288" algn="l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92175" indent="-177800" algn="l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865313" indent="-342900" algn="l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2201863" indent="-342900" algn="l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724150" indent="-342900" algn="l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31813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6385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40957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5529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IC  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Inventory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Control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материальный учет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MRP 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Material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Requirements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Planning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планирования материальных ресурсов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MRP II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Manufacturing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Requirements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Planning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планирования производственных ресурсов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ERP 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Enterprise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Resource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Planning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	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планирование ресурсов предприятия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SFA 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Sales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Force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Automation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автоматизация торговых представителей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CSS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Customer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Service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&amp;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Support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автоматизация службы поддержки и обслуживания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CRM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Customer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Relationship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Management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управление взаимоотношениями с клиентами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PRM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Partnership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Relationship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Management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управление бизнес-отношениями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с </a:t>
            </a:r>
            <a:r>
              <a:rPr lang="ru-RU" altLang="ru-RU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партнерамиHRM</a:t>
            </a:r>
            <a:r>
              <a:rPr lang="ru-RU" alt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Human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Resources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Management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управление сотрудниками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компании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SRM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Stakeholder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Relationship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Management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 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управление акционерами компании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ru-RU" altLang="ru-RU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eBRM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Electronic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Business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Relationship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Management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)–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itchFamily="2" charset="2"/>
              <a:buNone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		управление электронными деловыми взаимоотношениями</a:t>
            </a:r>
          </a:p>
        </p:txBody>
      </p:sp>
      <p:sp>
        <p:nvSpPr>
          <p:cNvPr id="548874" name="Rectangle 10"/>
          <p:cNvSpPr>
            <a:spLocks noChangeArrowheads="1"/>
          </p:cNvSpPr>
          <p:nvPr/>
        </p:nvSpPr>
        <p:spPr bwMode="auto">
          <a:xfrm>
            <a:off x="0" y="1690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48897" name="Rectangle 33"/>
          <p:cNvSpPr>
            <a:spLocks noChangeArrowheads="1"/>
          </p:cNvSpPr>
          <p:nvPr/>
        </p:nvSpPr>
        <p:spPr bwMode="auto">
          <a:xfrm>
            <a:off x="0" y="2166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548898" name="Rectangle 34"/>
          <p:cNvSpPr>
            <a:spLocks noChangeArrowheads="1"/>
          </p:cNvSpPr>
          <p:nvPr/>
        </p:nvSpPr>
        <p:spPr bwMode="auto">
          <a:xfrm>
            <a:off x="6804025" y="3285680"/>
            <a:ext cx="2339975" cy="4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80000"/>
              </a:lnSpc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Схема </a:t>
            </a:r>
          </a:p>
          <a:p>
            <a:pPr>
              <a:lnSpc>
                <a:spcPct val="80000"/>
              </a:lnSpc>
            </a:pPr>
            <a:r>
              <a:rPr lang="ru-RU" altLang="ru-RU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Классификации ИС</a:t>
            </a:r>
            <a:endParaRPr lang="ru-RU" altLang="ru-RU" sz="16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74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dirty="0">
                <a:effectLst/>
              </a:rPr>
              <a:t>Схема эволюции КИС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34072"/>
            <a:ext cx="7272808" cy="562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9552" y="167680"/>
            <a:ext cx="8001000" cy="381000"/>
          </a:xfrm>
          <a:noFill/>
          <a:ln/>
        </p:spPr>
        <p:txBody>
          <a:bodyPr anchor="t" anchorCtr="0"/>
          <a:lstStyle/>
          <a:p>
            <a:pPr algn="r"/>
            <a:r>
              <a:rPr lang="ru-RU" altLang="ru-RU" sz="3200" b="1" dirty="0">
                <a:effectLst/>
              </a:rPr>
              <a:t>Пример построения CRM-системы</a:t>
            </a:r>
          </a:p>
        </p:txBody>
      </p:sp>
      <p:sp>
        <p:nvSpPr>
          <p:cNvPr id="552971" name="Text Box 11"/>
          <p:cNvSpPr txBox="1">
            <a:spLocks noChangeArrowheads="1"/>
          </p:cNvSpPr>
          <p:nvPr/>
        </p:nvSpPr>
        <p:spPr bwMode="auto">
          <a:xfrm>
            <a:off x="5508625" y="1223714"/>
            <a:ext cx="3455988" cy="177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57188" indent="-177800" algn="l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865313" indent="-342900" algn="l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2201863" indent="-342900" algn="l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724150" indent="-342900" algn="l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31813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6385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40957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5529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CRM-система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представляют собой приложения для автоматизации, оптимизации и повышения эффективности бизнес-процессов, направленных на взаимодействие с клиентами (продажи, маркетинг, обслуживание) за счет персонализации взаимоотношений</a:t>
            </a:r>
          </a:p>
        </p:txBody>
      </p:sp>
      <p:sp>
        <p:nvSpPr>
          <p:cNvPr id="552973" name="Rectangle 13"/>
          <p:cNvSpPr>
            <a:spLocks noChangeArrowheads="1"/>
          </p:cNvSpPr>
          <p:nvPr/>
        </p:nvSpPr>
        <p:spPr bwMode="auto">
          <a:xfrm>
            <a:off x="0" y="1400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529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999590"/>
              </p:ext>
            </p:extLst>
          </p:nvPr>
        </p:nvGraphicFramePr>
        <p:xfrm>
          <a:off x="71438" y="1055688"/>
          <a:ext cx="5222875" cy="451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Picture" r:id="rId3" imgW="7921080" imgH="7040160" progId="Word.Picture.8">
                  <p:embed/>
                </p:oleObj>
              </mc:Choice>
              <mc:Fallback>
                <p:oleObj name="Picture" r:id="rId3" imgW="7921080" imgH="704016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055688"/>
                        <a:ext cx="5222875" cy="451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74" name="Rectangle 14"/>
          <p:cNvSpPr>
            <a:spLocks noChangeArrowheads="1"/>
          </p:cNvSpPr>
          <p:nvPr/>
        </p:nvSpPr>
        <p:spPr bwMode="auto">
          <a:xfrm>
            <a:off x="5435600" y="4522579"/>
            <a:ext cx="36004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Информация для CRM-систем</a:t>
            </a:r>
          </a:p>
        </p:txBody>
      </p:sp>
      <p:pic>
        <p:nvPicPr>
          <p:cNvPr id="552975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900613"/>
            <a:ext cx="5184775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1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1400" y="188640"/>
            <a:ext cx="8001000" cy="240258"/>
          </a:xfrm>
          <a:noFill/>
          <a:ln/>
        </p:spPr>
        <p:txBody>
          <a:bodyPr anchor="t" anchorCtr="0"/>
          <a:lstStyle/>
          <a:p>
            <a:r>
              <a:rPr lang="ru-RU" altLang="ru-RU" sz="3200" b="1" dirty="0">
                <a:effectLst/>
              </a:rPr>
              <a:t>ERP-система</a:t>
            </a:r>
          </a:p>
        </p:txBody>
      </p:sp>
      <p:sp>
        <p:nvSpPr>
          <p:cNvPr id="566281" name="Text Box 9"/>
          <p:cNvSpPr txBox="1">
            <a:spLocks noChangeArrowheads="1"/>
          </p:cNvSpPr>
          <p:nvPr/>
        </p:nvSpPr>
        <p:spPr bwMode="auto">
          <a:xfrm>
            <a:off x="179388" y="1079500"/>
            <a:ext cx="8713787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712788" indent="-712788" algn="l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1147763" indent="-255588" algn="l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865313" indent="-342900" algn="l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2192338" indent="-342900" algn="l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714625" indent="-342900" algn="l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31718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6290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40862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5434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>
                <a:srgbClr val="00FF00"/>
              </a:buClr>
              <a:buFont typeface="Wingdings" pitchFamily="2" charset="2"/>
              <a:buNone/>
            </a:pPr>
            <a:r>
              <a:rPr lang="ru-RU" alt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Системы класса ERP 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Enterprise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Resource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alt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Planning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– это комплекс интегрированных приложений, позволяющих создать единую среду для автоматизации планирования, учета, контроля и анализа всех основных бизнес-процессов предприятия. </a:t>
            </a:r>
          </a:p>
        </p:txBody>
      </p:sp>
      <p:graphicFrame>
        <p:nvGraphicFramePr>
          <p:cNvPr id="56630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271094"/>
              </p:ext>
            </p:extLst>
          </p:nvPr>
        </p:nvGraphicFramePr>
        <p:xfrm>
          <a:off x="1908175" y="2517775"/>
          <a:ext cx="7200900" cy="415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Picture" r:id="rId3" imgW="4924440" imgH="2642400" progId="Word.Picture.8">
                  <p:embed/>
                </p:oleObj>
              </mc:Choice>
              <mc:Fallback>
                <p:oleObj name="Picture" r:id="rId3" imgW="4924440" imgH="26424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517775"/>
                        <a:ext cx="7200900" cy="415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99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250825" y="2779713"/>
            <a:ext cx="2017713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61950" indent="-182563" algn="l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876425" indent="-342900" algn="l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2055813" indent="-342900" algn="l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451100" indent="-342900" algn="l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908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365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8227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279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6699FF"/>
              </a:buClr>
              <a:buFont typeface="Wingdings" pitchFamily="2" charset="2"/>
              <a:buNone/>
            </a:pPr>
            <a:r>
              <a:rPr lang="ru-RU" alt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ERP-система </a:t>
            </a: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включает в себя набор подсистем, связанных с деятельностью предприятия: </a:t>
            </a:r>
          </a:p>
          <a:p>
            <a:pPr lvl="1">
              <a:spcBef>
                <a:spcPct val="30000"/>
              </a:spcBef>
              <a:buClr>
                <a:srgbClr val="6699FF"/>
              </a:buClr>
              <a:buFont typeface="Wingdings" pitchFamily="2" charset="2"/>
              <a:buChar char="§"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финансы </a:t>
            </a:r>
          </a:p>
          <a:p>
            <a:pPr lvl="1">
              <a:spcBef>
                <a:spcPct val="30000"/>
              </a:spcBef>
              <a:buClr>
                <a:srgbClr val="6699FF"/>
              </a:buClr>
              <a:buFont typeface="Wingdings" pitchFamily="2" charset="2"/>
              <a:buChar char="§"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снабжение</a:t>
            </a:r>
          </a:p>
          <a:p>
            <a:pPr lvl="1">
              <a:spcBef>
                <a:spcPct val="30000"/>
              </a:spcBef>
              <a:buClr>
                <a:srgbClr val="6699FF"/>
              </a:buClr>
              <a:buFont typeface="Wingdings" pitchFamily="2" charset="2"/>
              <a:buChar char="§"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сбыт </a:t>
            </a:r>
          </a:p>
          <a:p>
            <a:pPr lvl="1">
              <a:spcBef>
                <a:spcPct val="30000"/>
              </a:spcBef>
              <a:buClr>
                <a:srgbClr val="6699FF"/>
              </a:buClr>
              <a:buFont typeface="Wingdings" pitchFamily="2" charset="2"/>
              <a:buChar char="§"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хранение </a:t>
            </a:r>
          </a:p>
          <a:p>
            <a:pPr lvl="1">
              <a:spcBef>
                <a:spcPct val="30000"/>
              </a:spcBef>
              <a:buClr>
                <a:srgbClr val="6699FF"/>
              </a:buClr>
              <a:buFont typeface="Wingdings" pitchFamily="2" charset="2"/>
              <a:buChar char="§"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производство </a:t>
            </a:r>
          </a:p>
          <a:p>
            <a:pPr lvl="1">
              <a:spcBef>
                <a:spcPct val="30000"/>
              </a:spcBef>
              <a:buClr>
                <a:srgbClr val="6699FF"/>
              </a:buClr>
              <a:buFont typeface="Wingdings" pitchFamily="2" charset="2"/>
              <a:buChar char="§"/>
            </a:pPr>
            <a:r>
              <a:rPr lang="ru-RU" alt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1736910549"/>
      </p:ext>
    </p:extLst>
  </p:cSld>
  <p:clrMapOvr>
    <a:masterClrMapping/>
  </p:clrMapOvr>
  <p:transition spd="med" advClick="0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6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5576" y="260648"/>
            <a:ext cx="8001000" cy="381000"/>
          </a:xfrm>
          <a:noFill/>
          <a:ln/>
        </p:spPr>
        <p:txBody>
          <a:bodyPr anchor="t" anchorCtr="0"/>
          <a:lstStyle/>
          <a:p>
            <a:pPr algn="r"/>
            <a:r>
              <a:rPr lang="ru-RU" altLang="ru-RU" sz="3200" b="1" dirty="0">
                <a:effectLst/>
              </a:rPr>
              <a:t>Краткий обзор существующих систем</a:t>
            </a:r>
          </a:p>
        </p:txBody>
      </p:sp>
      <p:sp>
        <p:nvSpPr>
          <p:cNvPr id="582666" name="Text Box 10"/>
          <p:cNvSpPr txBox="1">
            <a:spLocks noChangeArrowheads="1"/>
          </p:cNvSpPr>
          <p:nvPr/>
        </p:nvSpPr>
        <p:spPr bwMode="auto">
          <a:xfrm>
            <a:off x="179388" y="3286125"/>
            <a:ext cx="8964612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61950" indent="-361950" algn="l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1074738" indent="-182563" algn="l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876425" indent="-342900" algn="l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2119313" indent="-342900" algn="l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641600" indent="-342900" algn="l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30988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5560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40132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4704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6699FF"/>
              </a:buClr>
              <a:buFont typeface="Wingdings" pitchFamily="2" charset="2"/>
              <a:buNone/>
            </a:pP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R\3 от SAP AG. 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R\3 предоставляет набор функциональных возможностей, включая гибкое производство, планирование мощностей и техническое обслуживание предприятия, систему сбыта, прием и исполнение заказов в условиях существования различных валют, языков, прочих особенностей, планирование и транспортных операций.</a:t>
            </a:r>
          </a:p>
          <a:p>
            <a:pPr>
              <a:spcBef>
                <a:spcPct val="20000"/>
              </a:spcBef>
              <a:buClr>
                <a:srgbClr val="6699FF"/>
              </a:buClr>
              <a:buFont typeface="Wingdings" pitchFamily="2" charset="2"/>
              <a:buNone/>
            </a:pP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Oracle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Applications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от </a:t>
            </a: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Oracle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Представляет собой набор из более чем 35 интегрированных приложений, в которые входят: управления финансами, материальными потоками, производством, проектами, персоналом, маркетингом.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</a:p>
          <a:p>
            <a:pPr>
              <a:spcBef>
                <a:spcPct val="20000"/>
              </a:spcBef>
              <a:buClr>
                <a:srgbClr val="6699FF"/>
              </a:buClr>
              <a:buFont typeface="Wingdings" pitchFamily="2" charset="2"/>
              <a:buNone/>
            </a:pP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BAAN IV от BAAN. 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Базовая система BAAN IV создана для комплексной поддержки системы управления предприятием. Все подсистемы конфигурируются под конкретные процедуры и задачи управления. Самое главное в системе – ее гибкость и функциональное наполнение.</a:t>
            </a:r>
          </a:p>
          <a:p>
            <a:pPr>
              <a:spcBef>
                <a:spcPct val="20000"/>
              </a:spcBef>
              <a:buClr>
                <a:srgbClr val="6699FF"/>
              </a:buClr>
              <a:buFont typeface="Wingdings" pitchFamily="2" charset="2"/>
              <a:buNone/>
            </a:pP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БОСС компании </a:t>
            </a: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АйТи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Функциональные возможности комплексной интегрированной системы управления БОСС охватывают все основные бизнес процессы организации: управление и бухгалтерский учет, финансовый менеджмент, управление персоналом, логистика, маркетинг и продажи, управление производством, делопроизводство и документооборот. </a:t>
            </a:r>
          </a:p>
          <a:p>
            <a:pPr>
              <a:spcBef>
                <a:spcPct val="20000"/>
              </a:spcBef>
              <a:buClr>
                <a:srgbClr val="6699FF"/>
              </a:buClr>
              <a:buFont typeface="Wingdings" pitchFamily="2" charset="2"/>
              <a:buNone/>
            </a:pP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mySAP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Business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Suite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предоставляя мощные инструменты поддержки принятия решений и интегрируя все внутренние и внешние бизнес- и поддерживающие процессы, позволяет значительным образом повысить прозрачность и эффективность управления ресурсами предприятия и выстраивать наиболее адекватную рынку бизнес-стратегию </a:t>
            </a:r>
          </a:p>
          <a:p>
            <a:pPr>
              <a:spcBef>
                <a:spcPct val="20000"/>
              </a:spcBef>
              <a:buClr>
                <a:srgbClr val="6699FF"/>
              </a:buClr>
              <a:buFont typeface="Wingdings" pitchFamily="2" charset="2"/>
              <a:buNone/>
            </a:pP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Microsoft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Business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Solutions-Axapta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охватывая абсолютно все аспекты ведения бизнеса, позволяет внедрить современные западные управленческие технологии, оптимизировать ключевые бизнес-процессы и в целом повысить эффективность управления предприятием.</a:t>
            </a:r>
          </a:p>
          <a:p>
            <a:pPr>
              <a:spcBef>
                <a:spcPct val="20000"/>
              </a:spcBef>
              <a:buClr>
                <a:srgbClr val="6699FF"/>
              </a:buClr>
              <a:buFont typeface="Wingdings" pitchFamily="2" charset="2"/>
              <a:buNone/>
            </a:pP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Oracle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E-</a:t>
            </a: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Business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Suite</a:t>
            </a:r>
            <a:r>
              <a:rPr lang="ru-RU" altLang="ru-RU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является, пожалуй, единственным решением для управления предприятием, полностью реализованным в интернет-архитектуре. Благодаря этому </a:t>
            </a:r>
            <a:r>
              <a:rPr lang="ru-RU" altLang="ru-RU" sz="10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Oracle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E-</a:t>
            </a:r>
            <a:r>
              <a:rPr lang="ru-RU" altLang="ru-RU" sz="10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Business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altLang="ru-RU" sz="10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Suite</a:t>
            </a:r>
            <a:r>
              <a:rPr lang="ru-RU" altLang="ru-RU" sz="1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обладая всеми преимуществами признанных систем класса ERP</a:t>
            </a:r>
            <a:r>
              <a:rPr lang="ru-RU" altLang="ru-RU" sz="1000" b="1" dirty="0">
                <a:solidFill>
                  <a:srgbClr val="99CCFF"/>
                </a:solidFill>
                <a:latin typeface="+mj-lt"/>
              </a:rPr>
              <a:t>.</a:t>
            </a:r>
          </a:p>
        </p:txBody>
      </p:sp>
      <p:graphicFrame>
        <p:nvGraphicFramePr>
          <p:cNvPr id="582827" name="Group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525878"/>
              </p:ext>
            </p:extLst>
          </p:nvPr>
        </p:nvGraphicFramePr>
        <p:xfrm>
          <a:off x="179388" y="908720"/>
          <a:ext cx="8785225" cy="2208240"/>
        </p:xfrm>
        <a:graphic>
          <a:graphicData uri="http://schemas.openxmlformats.org/drawingml/2006/table">
            <a:tbl>
              <a:tblPr/>
              <a:tblGrid>
                <a:gridCol w="4392612"/>
                <a:gridCol w="4392613"/>
              </a:tblGrid>
              <a:tr h="177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Западные системы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Наши системы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SAP, 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АйТи</a:t>
                      </a: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Computer Associates, 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Парус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CA-</a:t>
                      </a:r>
                      <a:r>
                        <a:rPr kumimoji="0" lang="ru-RU" alt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Masterpiece</a:t>
                      </a: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1C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BAAN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Галактика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ORACLE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TerraSoft</a:t>
                      </a: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MK Enterprise</a:t>
                      </a:r>
                      <a:r>
                        <a:rPr kumimoji="0" lang="ru-RU" alt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 </a:t>
                      </a:r>
                      <a:r>
                        <a:rPr kumimoji="0" lang="ru-RU" alt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(ранее MANMAN/X)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Про-Инвест IT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Microsoft</a:t>
                      </a: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 </a:t>
                      </a:r>
                      <a:r>
                        <a:rPr kumimoji="0" lang="ru-RU" alt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Business</a:t>
                      </a: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 </a:t>
                      </a:r>
                      <a:r>
                        <a:rPr kumimoji="0" lang="ru-RU" alt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Times New Roman" pitchFamily="18" charset="0"/>
                          <a:cs typeface="Courier New" pitchFamily="49" charset="0"/>
                        </a:rPr>
                        <a:t>Solutions</a:t>
                      </a: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  <a:ea typeface="Times New Roman" pitchFamily="18" charset="0"/>
                        <a:cs typeface="Courier New" pitchFamily="49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Sputnik</a:t>
                      </a:r>
                      <a:r>
                        <a:rPr kumimoji="0" lang="ru-RU" alt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kumimoji="0" lang="ru-RU" alt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Labs</a:t>
                      </a:r>
                      <a:endParaRPr kumimoji="0" lang="ru-RU" alt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6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Системы управления документами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Системы управления документами </a:t>
            </a:r>
            <a:r>
              <a:rPr lang="ru-RU" dirty="0"/>
              <a:t>(например, </a:t>
            </a:r>
            <a:r>
              <a:rPr lang="ru-RU" dirty="0" err="1"/>
              <a:t>Documentum</a:t>
            </a:r>
            <a:r>
              <a:rPr lang="ru-RU" dirty="0"/>
              <a:t>) также могут включать </a:t>
            </a:r>
            <a:r>
              <a:rPr lang="ru-RU" i="1" dirty="0"/>
              <a:t>систему автоматизации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управления деловыми процессами</a:t>
            </a:r>
            <a:r>
              <a:rPr lang="ru-RU" i="1" dirty="0"/>
              <a:t> </a:t>
            </a:r>
            <a:r>
              <a:rPr lang="ru-RU" dirty="0"/>
              <a:t>(</a:t>
            </a:r>
            <a:r>
              <a:rPr lang="ru-RU" dirty="0" err="1"/>
              <a:t>workflow</a:t>
            </a:r>
            <a:r>
              <a:rPr lang="ru-RU" dirty="0"/>
              <a:t>).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этих системах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основная функциональность направлена на обеспечение движения документов по предопределенным маршрутам между исполнителями</a:t>
            </a:r>
            <a:r>
              <a:rPr lang="ru-RU" dirty="0"/>
              <a:t> внутри компании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целью организации работ по подготовке и использованию этих документов.</a:t>
            </a:r>
          </a:p>
        </p:txBody>
      </p:sp>
    </p:spTree>
    <p:extLst>
      <p:ext uri="{BB962C8B-B14F-4D97-AF65-F5344CB8AC3E}">
        <p14:creationId xmlns:p14="http://schemas.microsoft.com/office/powerpoint/2010/main" val="696653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Системы управления документами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Системы управления </a:t>
            </a:r>
            <a:r>
              <a:rPr lang="ru-RU" dirty="0"/>
              <a:t>предоставляют различные возможности по работе с деловыми процессами, например, такие, как:</a:t>
            </a:r>
          </a:p>
          <a:p>
            <a:r>
              <a:rPr lang="ru-RU" dirty="0"/>
              <a:t>•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проектировать маршруты </a:t>
            </a:r>
            <a:r>
              <a:rPr lang="ru-RU" i="1" dirty="0"/>
              <a:t>движения документа с помощью графических средств;</a:t>
            </a:r>
          </a:p>
          <a:p>
            <a:r>
              <a:rPr lang="ru-RU" i="1" dirty="0"/>
              <a:t>•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задавать и контролировать сроки работ </a:t>
            </a:r>
            <a:r>
              <a:rPr lang="ru-RU" i="1" dirty="0"/>
              <a:t>с документами на каждом этапе;</a:t>
            </a:r>
          </a:p>
          <a:p>
            <a:r>
              <a:rPr lang="ru-RU" i="1" dirty="0"/>
              <a:t>•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контролировать текущее состояние документа </a:t>
            </a:r>
            <a:r>
              <a:rPr lang="ru-RU" i="1" dirty="0"/>
              <a:t>относительно активного маршрута;</a:t>
            </a:r>
          </a:p>
          <a:p>
            <a:r>
              <a:rPr lang="ru-RU" i="1" dirty="0"/>
              <a:t>•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автоматизировать выбор маршрута </a:t>
            </a:r>
            <a:r>
              <a:rPr lang="ru-RU" i="1" dirty="0"/>
              <a:t>или части маршрута в зависимости от формальных условий, заданных, например, в терминах свойств документа или профиля текущего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21042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 smtClean="0"/>
              <a:t>IT-технологии</a:t>
            </a:r>
            <a:r>
              <a:rPr lang="en-US" sz="3600" b="1" dirty="0" smtClean="0"/>
              <a:t> </a:t>
            </a:r>
            <a:r>
              <a:rPr lang="ru-RU" sz="3600" b="1" dirty="0" smtClean="0"/>
              <a:t>в управлении знаниями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>
                <a:solidFill>
                  <a:srgbClr val="FF0000"/>
                </a:solidFill>
              </a:rPr>
              <a:t>Современное представление об управлении знаниями не сводится к применению компьютеров и современных информационных технологий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b="1" dirty="0" smtClean="0"/>
              <a:t>Однако </a:t>
            </a:r>
            <a:r>
              <a:rPr lang="ru-RU" b="1" dirty="0"/>
              <a:t>справедливо и обратное утверждение.</a:t>
            </a:r>
            <a:r>
              <a:rPr lang="ru-RU" dirty="0"/>
              <a:t> Без современных IT-технологий, </a:t>
            </a:r>
            <a:r>
              <a:rPr lang="ru-RU" dirty="0">
                <a:solidFill>
                  <a:srgbClr val="FF0000"/>
                </a:solidFill>
              </a:rPr>
              <a:t>без Интернета и </a:t>
            </a:r>
            <a:r>
              <a:rPr lang="ru-RU" dirty="0" err="1">
                <a:solidFill>
                  <a:srgbClr val="FF0000"/>
                </a:solidFill>
              </a:rPr>
              <a:t>интранета</a:t>
            </a:r>
            <a:r>
              <a:rPr lang="ru-RU" dirty="0">
                <a:solidFill>
                  <a:srgbClr val="FF0000"/>
                </a:solidFill>
              </a:rPr>
              <a:t> управление знаниями в компании не может быть поднято на должный уровень, так как именно IT-технологии обеспечивают </a:t>
            </a:r>
            <a:r>
              <a:rPr lang="ru-RU" i="1" dirty="0">
                <a:solidFill>
                  <a:srgbClr val="FF0000"/>
                </a:solidFill>
              </a:rPr>
              <a:t>расширение </a:t>
            </a:r>
            <a:r>
              <a:rPr lang="ru-RU" b="1" i="1" dirty="0"/>
              <a:t>доступа к знаниям</a:t>
            </a:r>
            <a:r>
              <a:rPr lang="ru-RU" dirty="0"/>
              <a:t>, </a:t>
            </a:r>
            <a:r>
              <a:rPr lang="ru-RU" b="1" i="1" dirty="0"/>
              <a:t>облегчают и ускоряют процесс обмена знаниями</a:t>
            </a:r>
            <a:r>
              <a:rPr lang="ru-RU" dirty="0"/>
              <a:t> между специалистами, подразделениями, предприятиями, создают технологическую основу для семантической обработки информации и получения новых знаний. </a:t>
            </a:r>
          </a:p>
        </p:txBody>
      </p:sp>
    </p:spTree>
    <p:extLst>
      <p:ext uri="{BB962C8B-B14F-4D97-AF65-F5344CB8AC3E}">
        <p14:creationId xmlns:p14="http://schemas.microsoft.com/office/powerpoint/2010/main" val="3554696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Системы управления документами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Такого рода системы работы с документами носят </a:t>
            </a:r>
            <a:r>
              <a:rPr lang="ru-RU" b="1" dirty="0">
                <a:solidFill>
                  <a:srgbClr val="FF0000"/>
                </a:solidFill>
              </a:rPr>
              <a:t>пограничный характер. 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dirty="0" smtClean="0"/>
              <a:t>С </a:t>
            </a:r>
            <a:r>
              <a:rPr lang="ru-RU" dirty="0"/>
              <a:t>одной стороны, они являются </a:t>
            </a:r>
            <a:r>
              <a:rPr lang="ru-RU" b="1" dirty="0"/>
              <a:t>составной частью информационных систем </a:t>
            </a:r>
            <a:r>
              <a:rPr lang="ru-RU" dirty="0"/>
              <a:t>современных компаний, с другой – </a:t>
            </a:r>
            <a:r>
              <a:rPr lang="ru-RU" b="1" dirty="0">
                <a:solidFill>
                  <a:srgbClr val="FF0000"/>
                </a:solidFill>
              </a:rPr>
              <a:t>элементом СУЗ </a:t>
            </a:r>
            <a:r>
              <a:rPr lang="ru-RU" dirty="0"/>
              <a:t>в части обработки баз данных, информации, хранящихся в </a:t>
            </a:r>
            <a:r>
              <a:rPr lang="ru-RU" dirty="0" err="1"/>
              <a:t>репозитариях</a:t>
            </a:r>
            <a:r>
              <a:rPr lang="ru-RU" dirty="0"/>
              <a:t>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079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ru-RU" dirty="0" smtClean="0"/>
              <a:t>Парус УДП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Общая проблема управления деловыми процессами</a:t>
            </a:r>
            <a:r>
              <a:rPr lang="ru-RU" dirty="0"/>
              <a:t>: наличие </a:t>
            </a:r>
            <a:r>
              <a:rPr lang="ru-RU" dirty="0">
                <a:solidFill>
                  <a:srgbClr val="FF0000"/>
                </a:solidFill>
              </a:rPr>
              <a:t>документов – разнородных</a:t>
            </a:r>
            <a:r>
              <a:rPr lang="ru-RU" dirty="0"/>
              <a:t>, но </a:t>
            </a:r>
            <a:r>
              <a:rPr lang="ru-RU" dirty="0" smtClean="0"/>
              <a:t>в совокупности </a:t>
            </a:r>
            <a:r>
              <a:rPr lang="ru-RU" dirty="0"/>
              <a:t>дающих полную картину деятельности предприятия. </a:t>
            </a:r>
            <a:endParaRPr lang="ru-RU" dirty="0" smtClean="0"/>
          </a:p>
          <a:p>
            <a:r>
              <a:rPr lang="ru-RU" dirty="0" smtClean="0"/>
              <a:t>Документы перемещаются между </a:t>
            </a:r>
            <a:r>
              <a:rPr lang="ru-RU" dirty="0"/>
              <a:t>подразделениями (исполнителями):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разных этапах взаимодействия реализуются </a:t>
            </a: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заранее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определенные правила отношений. </a:t>
            </a:r>
            <a:endParaRPr lang="ru-RU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 smtClean="0"/>
              <a:t>Поэтому </a:t>
            </a:r>
            <a:r>
              <a:rPr lang="ru-RU" dirty="0"/>
              <a:t>необходимо объединить и согласовать </a:t>
            </a:r>
            <a:r>
              <a:rPr lang="ru-RU" dirty="0" smtClean="0"/>
              <a:t>подобные </a:t>
            </a:r>
            <a:r>
              <a:rPr lang="ru-RU" dirty="0"/>
              <a:t>правила, управлять ими в рамках единого непрерывного делового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3693582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ru-RU" dirty="0" smtClean="0"/>
              <a:t>Парус УДП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556792"/>
            <a:ext cx="8487543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28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 smtClean="0"/>
              <a:t>Пример изменения информации в явных и неявных знаниях.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Примеры того, как можно описать одно и то же понятие с разных позиций:</a:t>
            </a:r>
          </a:p>
          <a:p>
            <a:r>
              <a:rPr lang="ru-RU" dirty="0"/>
              <a:t>- </a:t>
            </a:r>
            <a:r>
              <a:rPr lang="ru-RU" i="1" dirty="0"/>
              <a:t>логики</a:t>
            </a:r>
            <a:r>
              <a:rPr lang="ru-RU" dirty="0"/>
              <a:t>: «семья – это ячейка общества, группа людей, объединенных родственными узами. Это социальный институт, пара, вместе ведущая хозяйство и воспитывающая детей»; </a:t>
            </a:r>
          </a:p>
          <a:p>
            <a:r>
              <a:rPr lang="ru-RU" dirty="0"/>
              <a:t>- </a:t>
            </a:r>
            <a:r>
              <a:rPr lang="ru-RU" i="1" dirty="0"/>
              <a:t>этики</a:t>
            </a:r>
            <a:r>
              <a:rPr lang="ru-RU" dirty="0"/>
              <a:t>: «семья – это радость общения с любимыми и близкими, общие переживания, семейные традиции, потребность в любви, грусть разлук и радость встреч…»;</a:t>
            </a:r>
          </a:p>
          <a:p>
            <a:r>
              <a:rPr lang="ru-RU" dirty="0"/>
              <a:t>- </a:t>
            </a:r>
            <a:r>
              <a:rPr lang="ru-RU" i="1" dirty="0" err="1"/>
              <a:t>сенсорики</a:t>
            </a:r>
            <a:r>
              <a:rPr lang="ru-RU" dirty="0"/>
              <a:t>: «семья – это те люди, за которых мы всегда в ответе, в которых мы видим свою опору и ощущаем их поддержку. Это радость обладания любимым человеком, удовольствие от прикосновений к нему, вида его внешности и звуков голоса…»;</a:t>
            </a:r>
          </a:p>
          <a:p>
            <a:r>
              <a:rPr lang="ru-RU" dirty="0"/>
              <a:t>- </a:t>
            </a:r>
            <a:r>
              <a:rPr lang="ru-RU" i="1" dirty="0"/>
              <a:t>интуиции</a:t>
            </a:r>
            <a:r>
              <a:rPr lang="ru-RU" dirty="0"/>
              <a:t>: «семья – это возможность строить планы и реализовать свои мечты о счастливой совместной жизни рядом с другим человеком».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4636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400" b="1" dirty="0">
                <a:effectLst/>
              </a:rPr>
              <a:t>Семантика </a:t>
            </a:r>
            <a:r>
              <a:rPr lang="ru-RU" sz="4400" b="1" dirty="0" err="1">
                <a:effectLst/>
              </a:rPr>
              <a:t>макроаспектов</a:t>
            </a:r>
            <a:endParaRPr lang="ru-RU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2584" y="980728"/>
            <a:ext cx="8867328" cy="4525963"/>
          </a:xfrm>
        </p:spPr>
        <p:txBody>
          <a:bodyPr>
            <a:normAutofit/>
          </a:bodyPr>
          <a:lstStyle/>
          <a:p>
            <a:r>
              <a:rPr lang="ru-RU" sz="1800" dirty="0"/>
              <a:t>Формирование </a:t>
            </a:r>
            <a:r>
              <a:rPr lang="ru-RU" sz="1800" dirty="0" err="1"/>
              <a:t>макроаспектов</a:t>
            </a:r>
            <a:r>
              <a:rPr lang="ru-RU" sz="1800" dirty="0"/>
              <a:t> информационного потока взаимодействия психики с миром иллюстрирует следующая схема.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8" y="1700808"/>
            <a:ext cx="8515903" cy="476711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47737" y="6402145"/>
            <a:ext cx="8527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http://socionicasys.org/teorija/po-ermaku/inform-potok/makroaspekty</a:t>
            </a:r>
          </a:p>
        </p:txBody>
      </p:sp>
    </p:spTree>
    <p:extLst>
      <p:ext uri="{BB962C8B-B14F-4D97-AF65-F5344CB8AC3E}">
        <p14:creationId xmlns:p14="http://schemas.microsoft.com/office/powerpoint/2010/main" val="4092682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400" b="1" dirty="0">
                <a:effectLst/>
              </a:rPr>
              <a:t>Семантика </a:t>
            </a:r>
            <a:r>
              <a:rPr lang="ru-RU" sz="4400" b="1" dirty="0" err="1">
                <a:effectLst/>
              </a:rPr>
              <a:t>макроаспектов</a:t>
            </a:r>
            <a:endParaRPr lang="ru-RU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12" y="1556792"/>
            <a:ext cx="8867328" cy="5040560"/>
          </a:xfrm>
        </p:spPr>
        <p:txBody>
          <a:bodyPr>
            <a:normAutofit/>
          </a:bodyPr>
          <a:lstStyle/>
          <a:p>
            <a:pPr fontAlgn="base"/>
            <a:r>
              <a:rPr lang="ru-RU" sz="1800" b="1" dirty="0"/>
              <a:t>Органы ощущений человека способны воспринимать </a:t>
            </a:r>
            <a:r>
              <a:rPr lang="ru-RU" sz="1800" dirty="0"/>
              <a:t>(считывать) сигналы только от </a:t>
            </a:r>
            <a:r>
              <a:rPr lang="ru-RU" sz="1800" b="1" dirty="0"/>
              <a:t>двух составляющих материального мира </a:t>
            </a:r>
            <a:r>
              <a:rPr lang="ru-RU" sz="1800" dirty="0"/>
              <a:t>— </a:t>
            </a:r>
            <a:r>
              <a:rPr lang="ru-RU" sz="1800" b="1" dirty="0"/>
              <a:t>вещественной</a:t>
            </a:r>
            <a:r>
              <a:rPr lang="ru-RU" sz="1800" dirty="0"/>
              <a:t> («дискретное», ограниченное формой, состояние материи) и </a:t>
            </a:r>
            <a:r>
              <a:rPr lang="ru-RU" sz="1800" b="1" dirty="0"/>
              <a:t>полевой</a:t>
            </a:r>
            <a:r>
              <a:rPr lang="ru-RU" sz="1800" dirty="0"/>
              <a:t> («континуальное» — лат. непрерывное, цельное состояние материи</a:t>
            </a:r>
            <a:r>
              <a:rPr lang="ru-RU" sz="1800" dirty="0" smtClean="0"/>
              <a:t>).</a:t>
            </a:r>
          </a:p>
          <a:p>
            <a:pPr fontAlgn="base"/>
            <a:endParaRPr lang="ru-RU" sz="1800" dirty="0"/>
          </a:p>
          <a:p>
            <a:pPr fontAlgn="base"/>
            <a:r>
              <a:rPr lang="ru-RU" sz="1800" b="1" dirty="0"/>
              <a:t>Ограниченное формой вещество </a:t>
            </a:r>
            <a:r>
              <a:rPr lang="ru-RU" sz="1800" dirty="0"/>
              <a:t>интерпретируется органами ощущений </a:t>
            </a:r>
            <a:r>
              <a:rPr lang="ru-RU" sz="1800" b="1" dirty="0"/>
              <a:t>как «предмет» (условно — «объект»). </a:t>
            </a:r>
            <a:r>
              <a:rPr lang="ru-RU" sz="1800" dirty="0"/>
              <a:t>Экспериментальные данные нейрофизиологов как будто говорят о том, </a:t>
            </a:r>
            <a:r>
              <a:rPr lang="ru-RU" sz="1800" dirty="0">
                <a:solidFill>
                  <a:srgbClr val="FF0000"/>
                </a:solidFill>
              </a:rPr>
              <a:t>что статическое поле органами ощущений не воспринимается</a:t>
            </a:r>
            <a:r>
              <a:rPr lang="ru-RU" sz="1800" dirty="0"/>
              <a:t>, а </a:t>
            </a:r>
            <a:r>
              <a:rPr lang="ru-RU" sz="1800" b="1" dirty="0"/>
              <a:t>движущееся поле интерпретируется как «энергия</a:t>
            </a:r>
            <a:r>
              <a:rPr lang="ru-RU" sz="1800" b="1" dirty="0" smtClean="0"/>
              <a:t>».</a:t>
            </a:r>
          </a:p>
          <a:p>
            <a:pPr fontAlgn="base"/>
            <a:r>
              <a:rPr lang="ru-RU" sz="1800" b="1" dirty="0" smtClean="0"/>
              <a:t> </a:t>
            </a:r>
            <a:r>
              <a:rPr lang="ru-RU" sz="1800" b="1" dirty="0"/>
              <a:t>Эти сигналы формируют первичный информационный поток, </a:t>
            </a:r>
            <a:r>
              <a:rPr lang="ru-RU" sz="1800" dirty="0"/>
              <a:t>состоящий из двух частей (</a:t>
            </a:r>
            <a:r>
              <a:rPr lang="ru-RU" sz="1800" dirty="0" err="1"/>
              <a:t>макроаспектов</a:t>
            </a:r>
            <a:r>
              <a:rPr lang="ru-RU" sz="1800" dirty="0"/>
              <a:t>): информации об объектах (</a:t>
            </a:r>
            <a:r>
              <a:rPr lang="ru-RU" sz="1800" b="1" dirty="0" err="1"/>
              <a:t>макроаспект</a:t>
            </a:r>
            <a:r>
              <a:rPr lang="ru-RU" sz="1800" b="1" dirty="0"/>
              <a:t> «объекты»</a:t>
            </a:r>
            <a:r>
              <a:rPr lang="ru-RU" sz="1800" dirty="0"/>
              <a:t>); информации об энергии (</a:t>
            </a:r>
            <a:r>
              <a:rPr lang="ru-RU" sz="1800" b="1" dirty="0" err="1"/>
              <a:t>макроаспект</a:t>
            </a:r>
            <a:r>
              <a:rPr lang="ru-RU" sz="1800" b="1" dirty="0"/>
              <a:t> «энергия»</a:t>
            </a:r>
            <a:r>
              <a:rPr lang="ru-RU" sz="1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25232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400" b="1" dirty="0">
                <a:effectLst/>
              </a:rPr>
              <a:t>Семантика </a:t>
            </a:r>
            <a:r>
              <a:rPr lang="ru-RU" sz="4400" b="1" dirty="0" err="1">
                <a:effectLst/>
              </a:rPr>
              <a:t>макроаспектов</a:t>
            </a:r>
            <a:endParaRPr lang="ru-RU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12" y="1556792"/>
            <a:ext cx="8867328" cy="5040560"/>
          </a:xfrm>
        </p:spPr>
        <p:txBody>
          <a:bodyPr>
            <a:normAutofit/>
          </a:bodyPr>
          <a:lstStyle/>
          <a:p>
            <a:pPr fontAlgn="base"/>
            <a:r>
              <a:rPr lang="ru-RU" b="1" dirty="0"/>
              <a:t>Субъективное представление о «пространстве» формируется на основе информации об «объектах». </a:t>
            </a:r>
            <a:r>
              <a:rPr lang="ru-RU" dirty="0"/>
              <a:t>Можно представить некий </a:t>
            </a:r>
            <a:r>
              <a:rPr lang="ru-RU" b="1" dirty="0"/>
              <a:t>«процессор 1»,</a:t>
            </a:r>
            <a:r>
              <a:rPr lang="ru-RU" dirty="0"/>
              <a:t> который как бы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«вычисляет» геометрические </a:t>
            </a:r>
            <a:r>
              <a:rPr lang="ru-RU" dirty="0">
                <a:solidFill>
                  <a:srgbClr val="FF0000"/>
                </a:solidFill>
              </a:rPr>
              <a:t>(реальные или виртуальные) характеристики объектов и их взаимного положения (геометрическую метрику объектов) </a:t>
            </a:r>
            <a:r>
              <a:rPr lang="ru-RU" dirty="0"/>
              <a:t>и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формирует вторичную составляющую информационного потока</a:t>
            </a:r>
            <a:r>
              <a:rPr lang="ru-RU" dirty="0"/>
              <a:t>, а именно: </a:t>
            </a:r>
            <a:r>
              <a:rPr lang="ru-RU" dirty="0">
                <a:solidFill>
                  <a:srgbClr val="FF0000"/>
                </a:solidFill>
              </a:rPr>
              <a:t>информацию о пространстве (</a:t>
            </a:r>
            <a:r>
              <a:rPr lang="ru-RU" b="1" dirty="0" err="1">
                <a:solidFill>
                  <a:srgbClr val="FF0000"/>
                </a:solidFill>
              </a:rPr>
              <a:t>макроаспект</a:t>
            </a:r>
            <a:r>
              <a:rPr lang="ru-RU" b="1" dirty="0">
                <a:solidFill>
                  <a:srgbClr val="FF0000"/>
                </a:solidFill>
              </a:rPr>
              <a:t> «пространство</a:t>
            </a:r>
            <a:r>
              <a:rPr lang="ru-RU" b="1" dirty="0" smtClean="0">
                <a:solidFill>
                  <a:srgbClr val="FF0000"/>
                </a:solidFill>
              </a:rPr>
              <a:t>»</a:t>
            </a:r>
            <a:r>
              <a:rPr lang="ru-RU" dirty="0" smtClean="0">
                <a:solidFill>
                  <a:srgbClr val="FF0000"/>
                </a:solidFill>
              </a:rPr>
              <a:t>).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20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400" b="1" dirty="0">
                <a:effectLst/>
              </a:rPr>
              <a:t>Семантика </a:t>
            </a:r>
            <a:r>
              <a:rPr lang="ru-RU" sz="4400" b="1" dirty="0" err="1">
                <a:effectLst/>
              </a:rPr>
              <a:t>макроаспектов</a:t>
            </a:r>
            <a:endParaRPr lang="ru-RU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12" y="1556792"/>
            <a:ext cx="8867328" cy="5040560"/>
          </a:xfrm>
        </p:spPr>
        <p:txBody>
          <a:bodyPr>
            <a:normAutofit/>
          </a:bodyPr>
          <a:lstStyle/>
          <a:p>
            <a:pPr fontAlgn="base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Изменения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информационных характеристик объектов</a:t>
            </a:r>
            <a:r>
              <a:rPr lang="ru-RU" dirty="0"/>
              <a:t>, </a:t>
            </a:r>
            <a:r>
              <a:rPr lang="ru-RU" b="1" dirty="0">
                <a:solidFill>
                  <a:srgbClr val="FF0000"/>
                </a:solidFill>
              </a:rPr>
              <a:t>пространства</a:t>
            </a:r>
            <a:r>
              <a:rPr lang="ru-RU" dirty="0"/>
              <a:t> и </a:t>
            </a:r>
            <a:r>
              <a:rPr lang="ru-RU" b="1" dirty="0">
                <a:solidFill>
                  <a:srgbClr val="FF0000"/>
                </a:solidFill>
              </a:rPr>
              <a:t>энергии</a:t>
            </a:r>
            <a:r>
              <a:rPr lang="ru-RU" dirty="0"/>
              <a:t>, анализируемые неким </a:t>
            </a:r>
            <a:r>
              <a:rPr lang="ru-RU" b="1" dirty="0"/>
              <a:t>условным «процессором 2»,</a:t>
            </a:r>
            <a:r>
              <a:rPr lang="ru-RU" dirty="0"/>
              <a:t> носят </a:t>
            </a:r>
            <a:r>
              <a:rPr lang="ru-RU" dirty="0">
                <a:solidFill>
                  <a:srgbClr val="FF0000"/>
                </a:solidFill>
              </a:rPr>
              <a:t>событийный, вероятностный характер и субъективно представляются как изменения соответствующих возможностей, способностей и др</a:t>
            </a:r>
            <a:r>
              <a:rPr lang="ru-RU" dirty="0"/>
              <a:t>. </a:t>
            </a:r>
            <a:endParaRPr lang="ru-RU" dirty="0" smtClean="0"/>
          </a:p>
          <a:p>
            <a:pPr fontAlgn="base"/>
            <a:r>
              <a:rPr lang="ru-RU" b="1" dirty="0" smtClean="0"/>
              <a:t>Изменения </a:t>
            </a:r>
            <a:r>
              <a:rPr lang="ru-RU" b="1" dirty="0"/>
              <a:t>характеризуют течение времени </a:t>
            </a:r>
            <a:r>
              <a:rPr lang="ru-RU" dirty="0"/>
              <a:t>и формируют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ещё одну вторичную составляющую информационного потока, а именно: информацию о времени </a:t>
            </a:r>
            <a:r>
              <a:rPr lang="ru-RU" dirty="0">
                <a:solidFill>
                  <a:srgbClr val="FF0000"/>
                </a:solidFill>
              </a:rPr>
              <a:t>(</a:t>
            </a:r>
            <a:r>
              <a:rPr lang="ru-RU" b="1" dirty="0" err="1">
                <a:solidFill>
                  <a:srgbClr val="FF0000"/>
                </a:solidFill>
              </a:rPr>
              <a:t>макроаспект</a:t>
            </a:r>
            <a:r>
              <a:rPr lang="ru-RU" b="1" dirty="0">
                <a:solidFill>
                  <a:srgbClr val="FF0000"/>
                </a:solidFill>
              </a:rPr>
              <a:t> «время</a:t>
            </a:r>
            <a:r>
              <a:rPr lang="ru-RU" b="1" dirty="0" smtClean="0">
                <a:solidFill>
                  <a:srgbClr val="FF0000"/>
                </a:solidFill>
              </a:rPr>
              <a:t>»</a:t>
            </a:r>
            <a:r>
              <a:rPr lang="ru-RU" dirty="0" smtClean="0">
                <a:solidFill>
                  <a:srgbClr val="FF0000"/>
                </a:solidFill>
              </a:rPr>
              <a:t>).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0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400" b="1" dirty="0">
                <a:effectLst/>
              </a:rPr>
              <a:t>Семантика </a:t>
            </a:r>
            <a:r>
              <a:rPr lang="ru-RU" sz="4400" b="1" dirty="0" err="1">
                <a:effectLst/>
              </a:rPr>
              <a:t>макроаспектов</a:t>
            </a:r>
            <a:endParaRPr lang="ru-RU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12" y="1556792"/>
            <a:ext cx="8867328" cy="5040560"/>
          </a:xfrm>
        </p:spPr>
        <p:txBody>
          <a:bodyPr>
            <a:normAutofit/>
          </a:bodyPr>
          <a:lstStyle/>
          <a:p>
            <a:pPr fontAlgn="base"/>
            <a:r>
              <a:rPr lang="ru-RU" dirty="0" smtClean="0"/>
              <a:t>Таким </a:t>
            </a:r>
            <a:r>
              <a:rPr lang="ru-RU" dirty="0"/>
              <a:t>образом, мы обнаружили </a:t>
            </a:r>
            <a:r>
              <a:rPr lang="ru-RU" b="1" dirty="0" smtClean="0"/>
              <a:t>четыре </a:t>
            </a:r>
            <a:r>
              <a:rPr lang="ru-RU" b="1" dirty="0" err="1" smtClean="0"/>
              <a:t>макроаспекта</a:t>
            </a:r>
            <a:r>
              <a:rPr lang="ru-RU" b="1" dirty="0" smtClean="0"/>
              <a:t> первичного информационного потока — </a:t>
            </a:r>
            <a:r>
              <a:rPr lang="ru-RU" b="1" dirty="0" smtClean="0">
                <a:solidFill>
                  <a:srgbClr val="FF0000"/>
                </a:solidFill>
              </a:rPr>
              <a:t>«объекты», «пространство», «энергия» и «время»</a:t>
            </a:r>
            <a:r>
              <a:rPr lang="ru-RU" b="1" dirty="0" smtClean="0"/>
              <a:t> </a:t>
            </a:r>
            <a:r>
              <a:rPr lang="ru-RU" dirty="0" smtClean="0"/>
              <a:t>(</a:t>
            </a:r>
            <a:r>
              <a:rPr lang="ru-RU" dirty="0" err="1" smtClean="0"/>
              <a:t>первореалии</a:t>
            </a:r>
            <a:r>
              <a:rPr lang="ru-RU" dirty="0" smtClean="0"/>
              <a:t> </a:t>
            </a:r>
            <a:r>
              <a:rPr lang="ru-RU" dirty="0"/>
              <a:t>или «</a:t>
            </a:r>
            <a:r>
              <a:rPr lang="ru-RU" dirty="0" err="1"/>
              <a:t>первокирпичики</a:t>
            </a:r>
            <a:r>
              <a:rPr lang="ru-RU" dirty="0"/>
              <a:t>» — термины Н. Н. Медведева) — </a:t>
            </a:r>
            <a:r>
              <a:rPr lang="ru-RU" dirty="0">
                <a:solidFill>
                  <a:srgbClr val="FF0000"/>
                </a:solidFill>
              </a:rPr>
              <a:t>четыре основных составляющих информационного потока, воспринимаемого психикой.</a:t>
            </a:r>
          </a:p>
        </p:txBody>
      </p:sp>
    </p:spTree>
    <p:extLst>
      <p:ext uri="{BB962C8B-B14F-4D97-AF65-F5344CB8AC3E}">
        <p14:creationId xmlns:p14="http://schemas.microsoft.com/office/powerpoint/2010/main" val="1786646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400" b="1" dirty="0">
                <a:effectLst/>
              </a:rPr>
              <a:t>Семантика </a:t>
            </a:r>
            <a:r>
              <a:rPr lang="ru-RU" sz="4400" b="1" dirty="0" err="1">
                <a:effectLst/>
              </a:rPr>
              <a:t>макроаспектов</a:t>
            </a:r>
            <a:endParaRPr lang="ru-RU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12" y="1556792"/>
            <a:ext cx="8867328" cy="5040560"/>
          </a:xfrm>
        </p:spPr>
        <p:txBody>
          <a:bodyPr>
            <a:normAutofit/>
          </a:bodyPr>
          <a:lstStyle/>
          <a:p>
            <a:pPr fontAlgn="base"/>
            <a:r>
              <a:rPr lang="ru-RU" dirty="0" smtClean="0"/>
              <a:t>Таким </a:t>
            </a:r>
            <a:r>
              <a:rPr lang="ru-RU" dirty="0"/>
              <a:t>образом, мы обнаружили </a:t>
            </a:r>
            <a:r>
              <a:rPr lang="ru-RU" b="1" dirty="0" smtClean="0"/>
              <a:t>четыре </a:t>
            </a:r>
            <a:r>
              <a:rPr lang="ru-RU" b="1" dirty="0" err="1" smtClean="0"/>
              <a:t>макроаспекта</a:t>
            </a:r>
            <a:r>
              <a:rPr lang="ru-RU" b="1" dirty="0" smtClean="0"/>
              <a:t> первичного информационного потока — </a:t>
            </a:r>
            <a:r>
              <a:rPr lang="ru-RU" b="1" dirty="0" smtClean="0">
                <a:solidFill>
                  <a:srgbClr val="FF0000"/>
                </a:solidFill>
              </a:rPr>
              <a:t>«объекты», «пространство», «энергия» и «время»</a:t>
            </a:r>
            <a:r>
              <a:rPr lang="ru-RU" b="1" dirty="0" smtClean="0"/>
              <a:t> </a:t>
            </a:r>
            <a:r>
              <a:rPr lang="ru-RU" dirty="0" smtClean="0"/>
              <a:t>(</a:t>
            </a:r>
            <a:r>
              <a:rPr lang="ru-RU" dirty="0" err="1" smtClean="0"/>
              <a:t>первореалии</a:t>
            </a:r>
            <a:r>
              <a:rPr lang="ru-RU" dirty="0" smtClean="0"/>
              <a:t> </a:t>
            </a:r>
            <a:r>
              <a:rPr lang="ru-RU" dirty="0"/>
              <a:t>или «</a:t>
            </a:r>
            <a:r>
              <a:rPr lang="ru-RU" dirty="0" err="1"/>
              <a:t>первокирпичики</a:t>
            </a:r>
            <a:r>
              <a:rPr lang="ru-RU" dirty="0"/>
              <a:t>» — термины Н. Н. Медведева) — </a:t>
            </a:r>
            <a:r>
              <a:rPr lang="ru-RU" dirty="0">
                <a:solidFill>
                  <a:srgbClr val="FF0000"/>
                </a:solidFill>
              </a:rPr>
              <a:t>четыре основных составляющих информационного потока, воспринимаемого психикой.</a:t>
            </a:r>
          </a:p>
        </p:txBody>
      </p:sp>
    </p:spTree>
    <p:extLst>
      <p:ext uri="{BB962C8B-B14F-4D97-AF65-F5344CB8AC3E}">
        <p14:creationId xmlns:p14="http://schemas.microsoft.com/office/powerpoint/2010/main" val="167778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20688"/>
            <a:ext cx="9144000" cy="6926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>
                <a:effectLst/>
              </a:rPr>
              <a:t>Структура информационной </a:t>
            </a:r>
            <a:r>
              <a:rPr lang="ru-RU" sz="3600" b="1" dirty="0" smtClean="0">
                <a:effectLst/>
              </a:rPr>
              <a:t>СППР</a:t>
            </a:r>
            <a:br>
              <a:rPr lang="ru-RU" sz="3600" b="1" dirty="0" smtClean="0">
                <a:effectLst/>
              </a:rPr>
            </a:br>
            <a:r>
              <a:rPr lang="ru-RU" sz="2000" b="1" dirty="0" smtClean="0">
                <a:effectLst/>
              </a:rPr>
              <a:t>(система поддержки принятия решения)</a:t>
            </a:r>
            <a:endParaRPr lang="ru-RU" sz="2000" b="1" dirty="0"/>
          </a:p>
        </p:txBody>
      </p:sp>
      <p:pic>
        <p:nvPicPr>
          <p:cNvPr id="2051" name="Picture 3" descr="cons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08" y="1844824"/>
            <a:ext cx="8587183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251520" y="260648"/>
            <a:ext cx="87885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На основании изложенных выше соображений можно так толковать семантику (смысл)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макроаспектов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 информационного потока взаимодействия психики с миром: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276" name="Picture 12" descr="Символ макроаспекта «Объекты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6" y="2636912"/>
            <a:ext cx="328008" cy="32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99592" y="2492896"/>
            <a:ext cx="83164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313131"/>
                </a:solidFill>
                <a:latin typeface="Trebuchet MS" panose="020B0603020202020204" pitchFamily="34" charset="0"/>
              </a:rPr>
              <a:t>Макроаспект</a:t>
            </a:r>
            <a:r>
              <a:rPr lang="ru-RU" altLang="ru-RU" sz="2400" dirty="0">
                <a:solidFill>
                  <a:srgbClr val="313131"/>
                </a:solidFill>
                <a:latin typeface="Trebuchet MS" panose="020B0603020202020204" pitchFamily="34" charset="0"/>
              </a:rPr>
              <a:t>    — </a:t>
            </a:r>
            <a:r>
              <a:rPr lang="ru-RU" altLang="ru-RU" sz="2400" b="1" dirty="0">
                <a:solidFill>
                  <a:srgbClr val="B22222"/>
                </a:solidFill>
                <a:latin typeface="Trebuchet MS" panose="020B0603020202020204" pitchFamily="34" charset="0"/>
              </a:rPr>
              <a:t>«Объекты»</a:t>
            </a:r>
            <a:r>
              <a:rPr lang="ru-RU" altLang="ru-RU" sz="2400" dirty="0">
                <a:solidFill>
                  <a:srgbClr val="313131"/>
                </a:solidFill>
                <a:latin typeface="Trebuchet MS" panose="020B0603020202020204" pitchFamily="34" charset="0"/>
              </a:rPr>
              <a:t> («Логика») — часть информационного потока взаимодействия психики с миром, несущая сущностную и/или </a:t>
            </a:r>
            <a:r>
              <a:rPr lang="ru-RU" altLang="ru-RU" sz="2400" dirty="0" err="1">
                <a:solidFill>
                  <a:srgbClr val="313131"/>
                </a:solidFill>
                <a:latin typeface="Trebuchet MS" panose="020B0603020202020204" pitchFamily="34" charset="0"/>
              </a:rPr>
              <a:t>отношенческую</a:t>
            </a:r>
            <a:r>
              <a:rPr lang="ru-RU" altLang="ru-RU" sz="2400" dirty="0">
                <a:solidFill>
                  <a:srgbClr val="313131"/>
                </a:solidFill>
                <a:latin typeface="Trebuchet MS" panose="020B0603020202020204" pitchFamily="34" charset="0"/>
              </a:rPr>
              <a:t> информацию о вещественных (реальных, физических, в том числе других людей) или виртуальных (абстрактных, умозрительных) реалиях мира, фактически или условно ограниченных формой и относящихся к человеку как средство («инструмент») или объект работы (труда, дела, деятельности и т. п.).</a:t>
            </a:r>
          </a:p>
        </p:txBody>
      </p:sp>
    </p:spTree>
    <p:extLst>
      <p:ext uri="{BB962C8B-B14F-4D97-AF65-F5344CB8AC3E}">
        <p14:creationId xmlns:p14="http://schemas.microsoft.com/office/powerpoint/2010/main" val="1326149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 rot="10800000" flipV="1">
            <a:off x="1043608" y="1196752"/>
            <a:ext cx="810039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Макроаспект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 — 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B22222"/>
                </a:solidFill>
                <a:effectLst/>
                <a:latin typeface="Trebuchet MS" panose="020B0603020202020204" pitchFamily="34" charset="0"/>
              </a:rPr>
              <a:t>«Пространство»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 («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Сенсорика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») — часть информационного потока взаимодействия психики с миром, несущая сущностную и/или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отношенческую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 информацию о реальных или потенциальных силовых (волевых) воздействиях, противодействиях, ограничениях и т. п. на/от вещественных (реальных, физических, в том числе других людей) или виртуальных (абстрактных, умозрительных) реалий мира.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12294" name="Picture 6" descr="Символ макроаспекта «Пространство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6" y="1340768"/>
            <a:ext cx="441002" cy="3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069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 rot="10800000" flipV="1">
            <a:off x="1259632" y="1699063"/>
            <a:ext cx="759633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Макроаспект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 — 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B22222"/>
                </a:solidFill>
                <a:effectLst/>
                <a:latin typeface="Trebuchet MS" panose="020B0603020202020204" pitchFamily="34" charset="0"/>
              </a:rPr>
              <a:t>«Энергия»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 («Этика») — часть информационного потока взаимодействия психики с миром, несущая сущностную и/или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отношенческую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 информацию о физических (энергетических) или виртуальных («энергетических», эмоциональных) состояниях вещественных (реальных, физических, в том числе других людей) или виртуальных (абстрактных, умозрительных) реалий мира.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13314" name="Picture 2" descr="Символ макроаспекта «Энергия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6310" y="1727983"/>
            <a:ext cx="568378" cy="4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344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 rot="10800000" flipV="1">
            <a:off x="1835696" y="1196752"/>
            <a:ext cx="683974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Макроаспект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 — 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B22222"/>
                </a:solidFill>
                <a:effectLst/>
                <a:latin typeface="Trebuchet MS" panose="020B0603020202020204" pitchFamily="34" charset="0"/>
              </a:rPr>
              <a:t>«Время»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 («Интуиция») — часть информационного потока взаимодействия психики с миром, несущая сущностную и/или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отношенческую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Trebuchet MS" panose="020B0603020202020204" pitchFamily="34" charset="0"/>
              </a:rPr>
              <a:t> информацию о фактических, потенциальных или вероятных (временных, событийных) изменениях вещественных (реальных, физических, в том числе других людей) или виртуальных (абстрактных, умозрительных) реалий мира, свойствах пространства, а также их физических (энергетических) или виртуальных («энергетических», эмоциональных) состояний.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14338" name="Picture 2" descr="Символ макроаспекта «Время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504056" cy="37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6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024" y="-891480"/>
            <a:ext cx="8229600" cy="1600200"/>
          </a:xfrm>
        </p:spPr>
        <p:txBody>
          <a:bodyPr/>
          <a:lstStyle/>
          <a:p>
            <a:r>
              <a:rPr lang="ru-RU" sz="4000" dirty="0">
                <a:effectLst/>
              </a:rPr>
              <a:t>Человек в реальном мире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708720"/>
            <a:ext cx="8229600" cy="4525963"/>
          </a:xfrm>
        </p:spPr>
        <p:txBody>
          <a:bodyPr>
            <a:normAutofit/>
          </a:bodyPr>
          <a:lstStyle/>
          <a:p>
            <a:r>
              <a:rPr lang="ru-RU" sz="1800" i="1" dirty="0"/>
              <a:t>Взаимодействие</a:t>
            </a:r>
            <a:r>
              <a:rPr lang="ru-RU" sz="1800" dirty="0"/>
              <a:t> = </a:t>
            </a:r>
            <a:r>
              <a:rPr lang="ru-RU" sz="1800" i="1" dirty="0"/>
              <a:t>взаимное действие</a:t>
            </a:r>
            <a:r>
              <a:rPr lang="ru-RU" sz="1800" dirty="0"/>
              <a:t> — окружающий мир действует на нас, мы действуем на окружающий мир…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9720"/>
            <a:ext cx="7863040" cy="5334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897388" y="6599235"/>
            <a:ext cx="84932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/>
              <a:t>http://socionicasys.org/biblioteka/statji/vzaimodejstvije-psihiki-s-mirom</a:t>
            </a:r>
          </a:p>
        </p:txBody>
      </p:sp>
    </p:spTree>
    <p:extLst>
      <p:ext uri="{BB962C8B-B14F-4D97-AF65-F5344CB8AC3E}">
        <p14:creationId xmlns:p14="http://schemas.microsoft.com/office/powerpoint/2010/main" val="3097024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85813"/>
            <a:ext cx="4214812" cy="578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785813"/>
            <a:ext cx="4357687" cy="578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WordArt 2"/>
          <p:cNvSpPr>
            <a:spLocks noChangeArrowheads="1" noChangeShapeType="1" noTextEdit="1"/>
          </p:cNvSpPr>
          <p:nvPr/>
        </p:nvSpPr>
        <p:spPr bwMode="auto">
          <a:xfrm>
            <a:off x="3348037" y="188640"/>
            <a:ext cx="2447925" cy="2873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2800" b="1" kern="10" dirty="0" smtClean="0"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760000"/>
                    </a:gs>
                    <a:gs pos="100000">
                      <a:srgbClr val="FF0101"/>
                    </a:gs>
                  </a:gsLst>
                  <a:lin ang="5400000" scaled="1"/>
                </a:grad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Century Gothic" panose="020B0502020202020204" pitchFamily="34" charset="0"/>
              </a:rPr>
              <a:t>Модель </a:t>
            </a:r>
            <a:r>
              <a:rPr lang="ru-RU" sz="2800" b="1" kern="10" dirty="0"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760000"/>
                    </a:gs>
                    <a:gs pos="100000">
                      <a:srgbClr val="FF0101"/>
                    </a:gs>
                  </a:gsLst>
                  <a:lin ang="5400000" scaled="1"/>
                </a:gradFill>
                <a:effectLst>
                  <a:outerShdw dist="56796" dir="3806097" algn="ctr" rotWithShape="0">
                    <a:srgbClr val="868686">
                      <a:alpha val="50000"/>
                    </a:srgbClr>
                  </a:outerShdw>
                </a:effectLst>
                <a:latin typeface="Century Gothic" panose="020B0502020202020204" pitchFamily="34" charset="0"/>
              </a:rPr>
              <a:t>А</a:t>
            </a:r>
          </a:p>
        </p:txBody>
      </p:sp>
    </p:spTree>
    <p:extLst>
      <p:ext uri="{BB962C8B-B14F-4D97-AF65-F5344CB8AC3E}">
        <p14:creationId xmlns:p14="http://schemas.microsoft.com/office/powerpoint/2010/main" val="3746620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mitrokhina-copy.vmse00.atilekt.net/files/editors/Image/inf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8640"/>
            <a:ext cx="4464496" cy="680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156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276872"/>
            <a:ext cx="8229600" cy="16002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193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660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600200"/>
          </a:xfrm>
        </p:spPr>
        <p:txBody>
          <a:bodyPr/>
          <a:lstStyle/>
          <a:p>
            <a:r>
              <a:rPr lang="ru-RU" b="1" dirty="0"/>
              <a:t>IT-технологии</a:t>
            </a:r>
            <a:r>
              <a:rPr lang="en-US" b="1" dirty="0"/>
              <a:t> </a:t>
            </a:r>
            <a:r>
              <a:rPr lang="ru-RU" b="1" dirty="0"/>
              <a:t>в управлении знаниями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023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6926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dirty="0" smtClean="0">
                <a:effectLst/>
              </a:rPr>
              <a:t>OLTP </a:t>
            </a:r>
            <a:r>
              <a:rPr lang="ru-RU" sz="3600" b="1" dirty="0" smtClean="0">
                <a:effectLst/>
              </a:rPr>
              <a:t>и </a:t>
            </a:r>
            <a:r>
              <a:rPr lang="en-US" sz="3600" b="1" dirty="0" smtClean="0">
                <a:effectLst/>
              </a:rPr>
              <a:t>OLAP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5866" y="980728"/>
            <a:ext cx="867645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OLTP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Online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Transaction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Processing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), транзакционная система — обработка транзакций в реальном времени. Способ организации БД, при котором система работает с небольшими по размерам транзакциями, но идущими большим потоком, и при этом клиенту требуется от системы минимальное время отклика</a:t>
            </a:r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OLAP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(англ. 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online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analytical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processing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аналитическая обработка в реальном времени) — технология обработки данных, заключающаяся в подготовке суммарной (агрегированной) информации на основе больших массивов данных, структурированных по многомерному принципу. Реализации технологии OLAP являются компонентами программных решений класса 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2" tooltip="Business Intelligence"/>
              </a:rPr>
              <a:t>Business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2" tooltip="Business Intelligence"/>
              </a:rPr>
              <a:t> </a:t>
            </a:r>
            <a:r>
              <a:rPr lang="ru-RU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2" tooltip="Business Intelligence"/>
              </a:rPr>
              <a:t>Intelligence</a:t>
            </a:r>
            <a:endParaRPr lang="ru-RU" sz="2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6367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8884"/>
          </a:xfrm>
        </p:spPr>
        <p:txBody>
          <a:bodyPr/>
          <a:lstStyle/>
          <a:p>
            <a:r>
              <a:rPr lang="ru-RU" dirty="0" smtClean="0"/>
              <a:t>Характеристика знаний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6" y="1268760"/>
            <a:ext cx="8855003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66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b="1" dirty="0"/>
              <a:t>Традиционные программные средства для управления знаниями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Можно выделить </a:t>
            </a:r>
            <a:r>
              <a:rPr lang="ru-RU" b="1" dirty="0"/>
              <a:t>три категории </a:t>
            </a:r>
            <a:r>
              <a:rPr lang="ru-RU" dirty="0"/>
              <a:t>программных средств, выделяемых компанией </a:t>
            </a:r>
            <a:r>
              <a:rPr lang="ru-RU" dirty="0" err="1"/>
              <a:t>Gartner</a:t>
            </a:r>
            <a:r>
              <a:rPr lang="ru-RU" dirty="0"/>
              <a:t>, которые относятся </a:t>
            </a:r>
            <a:r>
              <a:rPr lang="ru-RU" b="1" dirty="0"/>
              <a:t>к УЗ</a:t>
            </a:r>
            <a:r>
              <a:rPr lang="ru-RU" dirty="0"/>
              <a:t>: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А</a:t>
            </a:r>
            <a:r>
              <a:rPr lang="ru-RU" dirty="0">
                <a:solidFill>
                  <a:srgbClr val="FF0000"/>
                </a:solidFill>
              </a:rPr>
              <a:t>.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доступа к информации </a:t>
            </a:r>
            <a:r>
              <a:rPr lang="ru-RU" i="1" dirty="0"/>
              <a:t>(</a:t>
            </a:r>
            <a:r>
              <a:rPr lang="ru-RU" i="1" dirty="0" err="1"/>
              <a:t>Information</a:t>
            </a:r>
            <a:r>
              <a:rPr lang="ru-RU" i="1" dirty="0"/>
              <a:t> </a:t>
            </a:r>
            <a:r>
              <a:rPr lang="ru-RU" i="1" dirty="0" err="1"/>
              <a:t>Access</a:t>
            </a:r>
            <a:r>
              <a:rPr lang="ru-RU" i="1" dirty="0"/>
              <a:t> </a:t>
            </a:r>
            <a:r>
              <a:rPr lang="ru-RU" i="1" dirty="0" err="1"/>
              <a:t>Technology</a:t>
            </a:r>
            <a:r>
              <a:rPr lang="ru-RU" i="1" dirty="0"/>
              <a:t>). </a:t>
            </a:r>
            <a:endParaRPr lang="ru-RU" i="1" dirty="0" smtClean="0"/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В</a:t>
            </a:r>
            <a:r>
              <a:rPr lang="ru-RU" dirty="0">
                <a:solidFill>
                  <a:srgbClr val="FF0000"/>
                </a:solidFill>
              </a:rPr>
              <a:t>.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Совместная работа и социально-ориентированное ПО </a:t>
            </a:r>
            <a:r>
              <a:rPr lang="ru-RU" dirty="0"/>
              <a:t>(</a:t>
            </a:r>
            <a:r>
              <a:rPr lang="ru-RU" dirty="0" err="1"/>
              <a:t>Collaboration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Social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).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С</a:t>
            </a:r>
            <a:r>
              <a:rPr lang="ru-RU" dirty="0">
                <a:solidFill>
                  <a:srgbClr val="FF0000"/>
                </a:solidFill>
              </a:rPr>
              <a:t>.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 управления контентом </a:t>
            </a:r>
            <a:r>
              <a:rPr lang="ru-RU" dirty="0"/>
              <a:t>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Content</a:t>
            </a:r>
            <a:r>
              <a:rPr lang="ru-RU" dirty="0"/>
              <a:t> </a:t>
            </a:r>
            <a:r>
              <a:rPr lang="ru-RU" dirty="0" err="1"/>
              <a:t>Management</a:t>
            </a:r>
            <a:r>
              <a:rPr lang="ru-RU" dirty="0"/>
              <a:t>), которую также можно рассматривать как инфраструктуру для представленных выше групп 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Две </a:t>
            </a:r>
            <a:r>
              <a:rPr lang="ru-RU" dirty="0">
                <a:solidFill>
                  <a:srgbClr val="FF0000"/>
                </a:solidFill>
              </a:rPr>
              <a:t>первые категории </a:t>
            </a:r>
            <a:r>
              <a:rPr lang="ru-RU" dirty="0"/>
              <a:t>соответствуют двум различным взглядам на знание: </a:t>
            </a: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знание как «запас», знание как «поток».</a:t>
            </a:r>
          </a:p>
        </p:txBody>
      </p:sp>
    </p:spTree>
    <p:extLst>
      <p:ext uri="{BB962C8B-B14F-4D97-AF65-F5344CB8AC3E}">
        <p14:creationId xmlns:p14="http://schemas.microsoft.com/office/powerpoint/2010/main" val="125734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b="1" dirty="0"/>
              <a:t>Технологии доступа к информации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72816" y="830778"/>
            <a:ext cx="5598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Обзор рынка программных средств в категории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7054"/>
            <a:ext cx="7776864" cy="55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99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b="1" dirty="0"/>
              <a:t>Совместная работа групп и социально-ориентированное ПО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72816" y="830778"/>
            <a:ext cx="5598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Обзор рынка программных средств в категории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4649"/>
            <a:ext cx="8075240" cy="567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43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6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b="1" dirty="0"/>
              <a:t>Системы управления контентом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72816" y="695690"/>
            <a:ext cx="5598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Обзор рынка программных средств в категории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734"/>
            <a:ext cx="8147248" cy="57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88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sz="4000" b="1" dirty="0"/>
              <a:t>Систематизация программных средств для СУЗ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0325"/>
            <a:ext cx="8219256" cy="502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83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ru-RU" sz="4000" b="1" dirty="0"/>
              <a:t>Пример архитектуры СУЗ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9" y="1067593"/>
            <a:ext cx="8229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4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916832"/>
            <a:ext cx="8229600" cy="1600200"/>
          </a:xfrm>
        </p:spPr>
        <p:txBody>
          <a:bodyPr/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онтологиями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832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Программные инструменты для построения и работы с онтологиями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1" dirty="0"/>
              <a:t>Онтологии</a:t>
            </a:r>
            <a:r>
              <a:rPr lang="ru-RU" i="1" dirty="0"/>
              <a:t> – это способ точного описания (специфицирования)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структуры знаний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предметной области </a:t>
            </a:r>
            <a:r>
              <a:rPr lang="ru-RU" dirty="0"/>
              <a:t>(домена) в виде </a:t>
            </a:r>
            <a:r>
              <a:rPr lang="ru-RU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формальной логики</a:t>
            </a:r>
            <a:r>
              <a:rPr lang="ru-RU" dirty="0">
                <a:solidFill>
                  <a:srgbClr val="FF0000"/>
                </a:solidFill>
              </a:rPr>
              <a:t>, спроектированной для компьютерной обработки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/>
              <a:t>Имеются </a:t>
            </a:r>
            <a:r>
              <a:rPr lang="ru-RU" dirty="0"/>
              <a:t>многочисленные ссылки на использование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онтологий</a:t>
            </a:r>
            <a:r>
              <a:rPr lang="ru-RU" dirty="0"/>
              <a:t> и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таксономий</a:t>
            </a:r>
            <a:r>
              <a:rPr lang="ru-RU" dirty="0"/>
              <a:t> разработчиками основополагающих IT-решений по интеграции приложений корпоративного уровня (</a:t>
            </a:r>
            <a:r>
              <a:rPr lang="ru-RU" dirty="0" err="1"/>
              <a:t>enterprise-applicationintegration</a:t>
            </a:r>
            <a:r>
              <a:rPr lang="ru-RU" dirty="0"/>
              <a:t> (EAI)). </a:t>
            </a:r>
          </a:p>
        </p:txBody>
      </p:sp>
    </p:spTree>
    <p:extLst>
      <p:ext uri="{BB962C8B-B14F-4D97-AF65-F5344CB8AC3E}">
        <p14:creationId xmlns:p14="http://schemas.microsoft.com/office/powerpoint/2010/main" val="1198869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Программные инструменты для построения и работы с онтологиями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92500"/>
          </a:bodyPr>
          <a:lstStyle/>
          <a:p>
            <a:r>
              <a:rPr lang="ru-RU" dirty="0"/>
              <a:t>Предлагаются платформы, популярно обозначаемые термином </a:t>
            </a:r>
            <a:r>
              <a:rPr lang="ru-RU" b="1" dirty="0"/>
              <a:t>«семантическая интеграция», </a:t>
            </a:r>
            <a:r>
              <a:rPr lang="ru-RU" dirty="0"/>
              <a:t>для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обмена информацией между разнородными ресурсами</a:t>
            </a:r>
            <a:r>
              <a:rPr lang="ru-RU" dirty="0"/>
              <a:t>, такими, как действующие БД, </a:t>
            </a:r>
            <a:r>
              <a:rPr lang="ru-RU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полуструктурированные</a:t>
            </a: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репозитарии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отраслевые стандартные директории</a:t>
            </a:r>
            <a:r>
              <a:rPr lang="ru-RU" dirty="0"/>
              <a:t>, словари типа </a:t>
            </a:r>
            <a:r>
              <a:rPr lang="ru-RU" dirty="0" err="1"/>
              <a:t>WebXML</a:t>
            </a:r>
            <a:r>
              <a:rPr lang="ru-RU" dirty="0"/>
              <a:t> и потоки неструктурированного контента, такого</a:t>
            </a:r>
            <a:r>
              <a:rPr lang="ru-RU" dirty="0" smtClean="0"/>
              <a:t>, как </a:t>
            </a:r>
            <a:r>
              <a:rPr lang="ru-RU" dirty="0"/>
              <a:t>текст и мультимедиа. </a:t>
            </a:r>
            <a:endParaRPr lang="ru-RU" dirty="0" smtClean="0"/>
          </a:p>
          <a:p>
            <a:r>
              <a:rPr lang="ru-RU" b="1" dirty="0" smtClean="0"/>
              <a:t>Онтологии</a:t>
            </a:r>
            <a:r>
              <a:rPr lang="ru-RU" b="1" dirty="0"/>
              <a:t>, </a:t>
            </a:r>
            <a:r>
              <a:rPr lang="ru-RU" dirty="0"/>
              <a:t>например,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используются для управления извлечением семантического содержания </a:t>
            </a:r>
            <a:r>
              <a:rPr lang="ru-RU" dirty="0"/>
              <a:t>из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коллекций обычных текстовых документов</a:t>
            </a:r>
            <a:r>
              <a:rPr lang="ru-RU" dirty="0"/>
              <a:t>, </a:t>
            </a:r>
            <a:r>
              <a:rPr lang="ru-RU" i="1" dirty="0"/>
              <a:t>описывающих медицинские исследования, потребительские товары и различные связанные с бизнесом темы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0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6024"/>
            <a:ext cx="9144000" cy="6926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 smtClean="0"/>
              <a:t>DataMining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5866" y="980728"/>
            <a:ext cx="867645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Data</a:t>
            </a:r>
            <a:r>
              <a:rPr lang="ru-RU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Mining</a:t>
            </a:r>
            <a:r>
              <a:rPr lang="ru-RU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(рус. добыча данных, интеллектуальный анализ данных, глубинный анализ данных) — собирательное название, используемое для обозначения совокупности методов обнаружения в данных ранее неизвестных, нетривиальных, практически полезных и доступных интерпретации знаний, необходимых для принятия решений в различных сферах человеческой деятельности. </a:t>
            </a:r>
          </a:p>
        </p:txBody>
      </p:sp>
      <p:pic>
        <p:nvPicPr>
          <p:cNvPr id="15362" name="Picture 2" descr="http://www.inftech.webservis.ru/it/database/datamining/images/ar2small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144" y="3781495"/>
            <a:ext cx="4283126" cy="28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6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635" y="260648"/>
            <a:ext cx="8579296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b="1" dirty="0" smtClean="0"/>
              <a:t>Классификационная система корпоративной </a:t>
            </a:r>
            <a:r>
              <a:rPr lang="ru-RU" sz="3200" b="1" dirty="0"/>
              <a:t>памяти консалтинговой компании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815836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97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Процесс построения </a:t>
            </a:r>
            <a:r>
              <a:rPr lang="ru-RU" b="1" dirty="0" smtClean="0">
                <a:effectLst/>
              </a:rPr>
              <a:t>онтологий</a:t>
            </a:r>
            <a:r>
              <a:rPr lang="ru-RU" dirty="0" smtClean="0">
                <a:effectLst/>
              </a:rPr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Процесс построения </a:t>
            </a:r>
            <a:r>
              <a:rPr lang="ru-RU" dirty="0">
                <a:solidFill>
                  <a:srgbClr val="FF0000"/>
                </a:solidFill>
              </a:rPr>
              <a:t>онтологий </a:t>
            </a:r>
            <a:r>
              <a:rPr lang="ru-RU" dirty="0"/>
              <a:t>охватывает: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Подробное описание </a:t>
            </a:r>
            <a:r>
              <a:rPr lang="ru-RU" dirty="0"/>
              <a:t>(спецификацию) </a:t>
            </a:r>
            <a:r>
              <a:rPr lang="ru-RU" b="1" dirty="0"/>
              <a:t>предметной области </a:t>
            </a:r>
            <a:r>
              <a:rPr lang="ru-RU" dirty="0"/>
              <a:t>(проблемы).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ru-RU" b="1" dirty="0"/>
              <a:t>Фиксацию </a:t>
            </a:r>
            <a:r>
              <a:rPr lang="ru-RU" dirty="0"/>
              <a:t>и </a:t>
            </a:r>
            <a:r>
              <a:rPr lang="ru-RU" b="1" dirty="0"/>
              <a:t>анализ знаний домена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ru-RU" b="1" dirty="0"/>
              <a:t>Концептуальное проектирование онтологии </a:t>
            </a:r>
            <a:r>
              <a:rPr lang="ru-RU" dirty="0"/>
              <a:t>в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интересах профессионального сообщества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ru-RU" b="1" dirty="0"/>
              <a:t>Тестирование</a:t>
            </a:r>
            <a:r>
              <a:rPr lang="ru-RU" dirty="0"/>
              <a:t> и </a:t>
            </a:r>
            <a:r>
              <a:rPr lang="ru-RU" b="1" dirty="0"/>
              <a:t>итеративное конструирование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ru-RU" b="1" dirty="0"/>
              <a:t>Публикацию онтологии </a:t>
            </a:r>
            <a:r>
              <a:rPr lang="ru-RU" dirty="0"/>
              <a:t>как </a:t>
            </a:r>
            <a:r>
              <a:rPr lang="ru-RU" i="1" dirty="0"/>
              <a:t>терминологии предметной области.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ru-RU" b="1" dirty="0"/>
              <a:t>Заполнение соответствующей базы знаний экземплярами </a:t>
            </a:r>
            <a:r>
              <a:rPr lang="ru-RU" b="1" dirty="0" smtClean="0"/>
              <a:t>понятий</a:t>
            </a:r>
            <a:r>
              <a:rPr lang="en-US" b="1" dirty="0" smtClean="0"/>
              <a:t> </a:t>
            </a:r>
            <a:r>
              <a:rPr lang="ru-RU" b="1" dirty="0" smtClean="0"/>
              <a:t>онтологии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387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Инструменты создания онтологий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Инструменты создания онтологий </a:t>
            </a:r>
            <a:r>
              <a:rPr lang="ru-RU" dirty="0"/>
              <a:t>в большинстве своем требуют, чтобы их пользователи </a:t>
            </a:r>
            <a:r>
              <a:rPr lang="ru-RU" dirty="0">
                <a:solidFill>
                  <a:srgbClr val="FF0000"/>
                </a:solidFill>
              </a:rPr>
              <a:t>были обучены представлению знания и логике предикатов.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smtClean="0"/>
              <a:t>Обычно </a:t>
            </a:r>
            <a:r>
              <a:rPr lang="ru-RU" dirty="0">
                <a:solidFill>
                  <a:srgbClr val="FF0000"/>
                </a:solidFill>
              </a:rPr>
              <a:t>онтологии</a:t>
            </a:r>
            <a:r>
              <a:rPr lang="ru-RU" dirty="0"/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строятся инженерами по знаниям</a:t>
            </a:r>
            <a:r>
              <a:rPr lang="ru-RU" dirty="0"/>
              <a:t>, которые работают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 специалистами по предметной области </a:t>
            </a:r>
            <a:r>
              <a:rPr lang="ru-RU" dirty="0"/>
              <a:t>или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экспертами по рассматриваемой теме.</a:t>
            </a:r>
          </a:p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масштабирования этого подхода </a:t>
            </a:r>
            <a:r>
              <a:rPr lang="ru-RU" dirty="0"/>
              <a:t>на большое предприятие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распределенная команда экспертов </a:t>
            </a:r>
            <a:r>
              <a:rPr lang="ru-RU" dirty="0"/>
              <a:t>по рассматриваемым темам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должна быть способна независимо выполнять некоторые виды деятельности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76071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Инструменты создания онтологий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Например</a:t>
            </a:r>
            <a:r>
              <a:rPr lang="ru-RU" dirty="0"/>
              <a:t>, они </a:t>
            </a:r>
            <a:r>
              <a:rPr lang="ru-RU" dirty="0">
                <a:solidFill>
                  <a:srgbClr val="FF0000"/>
                </a:solidFill>
              </a:rPr>
              <a:t>должны быть способны вводить и корректировать знания напрямую и легко, без специальной подготовки в области представления знаний, выявлять или манипулировать ими</a:t>
            </a:r>
            <a:r>
              <a:rPr lang="ru-RU" dirty="0"/>
              <a:t>.</a:t>
            </a:r>
          </a:p>
          <a:p>
            <a:r>
              <a:rPr lang="ru-RU" dirty="0"/>
              <a:t>Однако </a:t>
            </a:r>
            <a:r>
              <a:rPr lang="ru-RU" b="1" dirty="0"/>
              <a:t>процесс построения онтологии</a:t>
            </a:r>
            <a:r>
              <a:rPr lang="ru-RU" dirty="0"/>
              <a:t>, при всей его важности,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исчерпывает всех этапов жизненного цикла столь важного продукта</a:t>
            </a:r>
            <a:r>
              <a:rPr lang="ru-R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66156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Инструменты создания онтологий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Специалисты </a:t>
            </a:r>
            <a:r>
              <a:rPr lang="ru-RU" b="1" dirty="0"/>
              <a:t>по управлению знаниями </a:t>
            </a:r>
            <a:r>
              <a:rPr lang="ru-RU" dirty="0"/>
              <a:t>сходятся в следующем понимании </a:t>
            </a:r>
            <a:r>
              <a:rPr lang="ru-RU" b="1" dirty="0"/>
              <a:t>этапов жизненного цикла </a:t>
            </a:r>
            <a:r>
              <a:rPr lang="ru-RU" b="1" dirty="0" smtClean="0"/>
              <a:t>онтологии</a:t>
            </a:r>
            <a:r>
              <a:rPr lang="ru-RU" dirty="0" smtClean="0"/>
              <a:t>):</a:t>
            </a:r>
            <a:endParaRPr lang="ru-RU" dirty="0"/>
          </a:p>
          <a:p>
            <a:pPr marL="0" indent="0">
              <a:buNone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Построение (</a:t>
            </a:r>
            <a:r>
              <a:rPr lang="ru-R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pPr marL="0" indent="0">
              <a:buNone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Заполнение (</a:t>
            </a:r>
            <a:r>
              <a:rPr lang="ru-R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populating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pPr marL="0" indent="0">
              <a:buNone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Проверка (</a:t>
            </a:r>
            <a:r>
              <a:rPr lang="ru-R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validating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pPr marL="0" indent="0">
              <a:buNone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Использование (</a:t>
            </a:r>
            <a:r>
              <a:rPr lang="ru-R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deploying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pPr marL="0" indent="0">
              <a:buNone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Поддержка (</a:t>
            </a:r>
            <a:r>
              <a:rPr lang="ru-R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maintaining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pPr marL="0" indent="0">
              <a:buNone/>
            </a:pP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Развитие (</a:t>
            </a:r>
            <a:r>
              <a:rPr lang="ru-R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evolving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43200"/>
            <a:ext cx="318293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160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Реализация корпоративной памяти на основе онтологий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7920880" cy="53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23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219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Управления компетенциями в компании </a:t>
            </a:r>
            <a:r>
              <a:rPr lang="ru-RU" sz="3600" b="1" dirty="0" err="1"/>
              <a:t>Swiss</a:t>
            </a:r>
            <a:r>
              <a:rPr lang="ru-RU" sz="3600" b="1" dirty="0"/>
              <a:t> </a:t>
            </a:r>
            <a:r>
              <a:rPr lang="ru-RU" sz="3600" b="1" dirty="0" err="1"/>
              <a:t>Life</a:t>
            </a:r>
            <a:endParaRPr lang="ru-RU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8" y="1124744"/>
            <a:ext cx="6881804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831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П</a:t>
            </a:r>
            <a:r>
              <a:rPr lang="ru-RU" sz="3600" b="1" dirty="0" smtClean="0"/>
              <a:t>рограммные инструменты </a:t>
            </a:r>
            <a:r>
              <a:rPr lang="ru-RU" sz="3600" b="1" dirty="0"/>
              <a:t>онтологий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r>
              <a:rPr lang="ru-RU" dirty="0"/>
              <a:t>В мире в настоящее время доступны многочисленные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коммерческие</a:t>
            </a:r>
            <a:r>
              <a:rPr lang="ru-RU" dirty="0"/>
              <a:t> и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бесплатные</a:t>
            </a:r>
            <a:r>
              <a:rPr lang="ru-RU" dirty="0"/>
              <a:t> </a:t>
            </a:r>
            <a:r>
              <a:rPr lang="ru-RU" dirty="0" smtClean="0"/>
              <a:t>      (</a:t>
            </a:r>
            <a:r>
              <a:rPr lang="ru-RU" dirty="0"/>
              <a:t>с открытым кодом)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программные инструменты </a:t>
            </a:r>
            <a:r>
              <a:rPr lang="ru-RU" dirty="0"/>
              <a:t>и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 для построения </a:t>
            </a:r>
            <a:r>
              <a:rPr lang="ru-RU" dirty="0"/>
              <a:t>и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использования онтологий</a:t>
            </a:r>
            <a:r>
              <a:rPr lang="ru-RU" dirty="0"/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управлении знаниями</a:t>
            </a:r>
            <a:r>
              <a:rPr lang="ru-RU" dirty="0"/>
              <a:t>, а также для их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интеграции с инфраструктурой сетей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БД</a:t>
            </a:r>
            <a:r>
              <a:rPr lang="ru-RU" dirty="0"/>
              <a:t>. Многие из них относятся к </a:t>
            </a:r>
            <a:r>
              <a:rPr lang="ru-RU" b="1" dirty="0"/>
              <a:t>категории редакторов онтологий. </a:t>
            </a:r>
            <a:endParaRPr 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1712353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П</a:t>
            </a:r>
            <a:r>
              <a:rPr lang="ru-RU" sz="3600" b="1" dirty="0" smtClean="0"/>
              <a:t>рограммные инструменты </a:t>
            </a:r>
            <a:r>
              <a:rPr lang="ru-RU" sz="3600" b="1" dirty="0"/>
              <a:t>онтологий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 smtClean="0"/>
              <a:t>Редактор </a:t>
            </a:r>
            <a:r>
              <a:rPr lang="ru-RU" b="1" dirty="0"/>
              <a:t>онтологий </a:t>
            </a:r>
            <a:r>
              <a:rPr lang="ru-RU" dirty="0"/>
              <a:t>– программа,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предоставляющая графический интерфейс </a:t>
            </a:r>
            <a:r>
              <a:rPr lang="ru-RU" i="1" dirty="0">
                <a:solidFill>
                  <a:srgbClr val="FF0000"/>
                </a:solidFill>
              </a:rPr>
              <a:t>для удобного описания схем онтологий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i="1" dirty="0">
                <a:solidFill>
                  <a:srgbClr val="FF0000"/>
                </a:solidFill>
              </a:rPr>
              <a:t>редактирования структуры онтологии, для проверки ее согласованности, для представления онтологий с использованием выбранного языка описания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Однако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редакторы не покрывают весь набор функций взаимодействия пользователей с онтологиями</a:t>
            </a:r>
            <a:r>
              <a:rPr lang="ru-RU" dirty="0"/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всех этапах жизненного цикла. </a:t>
            </a:r>
            <a:r>
              <a:rPr lang="ru-RU" dirty="0"/>
              <a:t>Поэтому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многие доступные продукты расширяют для пользователей перечень функций и сервисов, реализуемых редактором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качестве иллюстрации далее приводится описание </a:t>
            </a:r>
            <a:r>
              <a:rPr lang="ru-RU" b="1" dirty="0" err="1"/>
              <a:t>Protégé</a:t>
            </a:r>
            <a:r>
              <a:rPr lang="ru-RU" b="1" dirty="0"/>
              <a:t> 2000 </a:t>
            </a:r>
          </a:p>
        </p:txBody>
      </p:sp>
    </p:spTree>
    <p:extLst>
      <p:ext uri="{BB962C8B-B14F-4D97-AF65-F5344CB8AC3E}">
        <p14:creationId xmlns:p14="http://schemas.microsoft.com/office/powerpoint/2010/main" val="2902205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П</a:t>
            </a:r>
            <a:r>
              <a:rPr lang="ru-RU" sz="3600" b="1" dirty="0" smtClean="0"/>
              <a:t>рограммные инструменты </a:t>
            </a:r>
            <a:r>
              <a:rPr lang="ru-RU" sz="3600" b="1" dirty="0"/>
              <a:t>онтологий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Этот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 разработала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(KMG)  </a:t>
            </a:r>
            <a:r>
              <a:rPr lang="ru-RU" dirty="0" err="1"/>
              <a:t>Стэнфордского</a:t>
            </a:r>
            <a:r>
              <a:rPr lang="ru-RU" dirty="0"/>
              <a:t> университета (</a:t>
            </a:r>
            <a:r>
              <a:rPr lang="ru-RU" dirty="0" err="1"/>
              <a:t>Stanford</a:t>
            </a:r>
            <a:r>
              <a:rPr lang="ru-RU" dirty="0"/>
              <a:t> </a:t>
            </a:r>
            <a:r>
              <a:rPr lang="ru-RU" dirty="0" err="1"/>
              <a:t>University</a:t>
            </a:r>
            <a:r>
              <a:rPr lang="ru-RU" dirty="0"/>
              <a:t>) как часть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проекта</a:t>
            </a:r>
            <a:r>
              <a:rPr lang="ru-RU" dirty="0"/>
              <a:t> </a:t>
            </a:r>
            <a:r>
              <a:rPr lang="ru-RU" b="1" dirty="0" err="1"/>
              <a:t>Protégé</a:t>
            </a:r>
            <a:r>
              <a:rPr lang="ru-RU" b="1" dirty="0"/>
              <a:t>,</a:t>
            </a:r>
            <a:r>
              <a:rPr lang="ru-RU" dirty="0"/>
              <a:t> выполняемого в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течение последних 15 лет </a:t>
            </a:r>
            <a:r>
              <a:rPr lang="ru-RU" dirty="0"/>
              <a:t>и включающего </a:t>
            </a:r>
            <a:r>
              <a:rPr lang="ru-RU" dirty="0">
                <a:solidFill>
                  <a:srgbClr val="FF0000"/>
                </a:solidFill>
              </a:rPr>
              <a:t>разработку набора инструментов моделирования знаний </a:t>
            </a:r>
            <a:r>
              <a:rPr lang="ru-RU" dirty="0"/>
              <a:t>[</a:t>
            </a:r>
            <a:r>
              <a:rPr lang="ru-RU" dirty="0" err="1"/>
              <a:t>Gennari</a:t>
            </a:r>
            <a:r>
              <a:rPr lang="ru-RU" dirty="0"/>
              <a:t> J., </a:t>
            </a:r>
            <a:r>
              <a:rPr lang="en-US" dirty="0" err="1"/>
              <a:t>Musen</a:t>
            </a:r>
            <a:r>
              <a:rPr lang="en-US" dirty="0"/>
              <a:t> M</a:t>
            </a:r>
            <a:r>
              <a:rPr lang="ru-RU" dirty="0"/>
              <a:t>.</a:t>
            </a:r>
            <a:r>
              <a:rPr lang="en-US" dirty="0"/>
              <a:t>A</a:t>
            </a:r>
            <a:r>
              <a:rPr lang="ru-RU" dirty="0"/>
              <a:t>., </a:t>
            </a:r>
            <a:r>
              <a:rPr lang="en-US" dirty="0" err="1"/>
              <a:t>Fergerson</a:t>
            </a:r>
            <a:r>
              <a:rPr lang="en-US" dirty="0"/>
              <a:t> R</a:t>
            </a:r>
            <a:r>
              <a:rPr lang="ru-RU" dirty="0"/>
              <a:t>.</a:t>
            </a:r>
            <a:r>
              <a:rPr lang="en-US" dirty="0"/>
              <a:t>W</a:t>
            </a:r>
            <a:r>
              <a:rPr lang="ru-RU" dirty="0"/>
              <a:t>., </a:t>
            </a:r>
            <a:r>
              <a:rPr lang="en-US" dirty="0"/>
              <a:t>et al</a:t>
            </a:r>
            <a:r>
              <a:rPr lang="ru-RU" dirty="0"/>
              <a:t>., 2002]. </a:t>
            </a:r>
            <a:endParaRPr lang="ru-RU" dirty="0" smtClean="0"/>
          </a:p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Текущая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версия редактора онтологий </a:t>
            </a:r>
            <a:r>
              <a:rPr lang="ru-RU" b="1" dirty="0" err="1"/>
              <a:t>Protégé</a:t>
            </a:r>
            <a:r>
              <a:rPr lang="ru-RU" b="1" dirty="0"/>
              <a:t> </a:t>
            </a:r>
            <a:r>
              <a:rPr lang="ru-RU" dirty="0"/>
              <a:t>является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расширяемым приложением </a:t>
            </a:r>
            <a:r>
              <a:rPr lang="ru-RU" b="1" dirty="0"/>
              <a:t>с открытым кодом</a:t>
            </a:r>
            <a:r>
              <a:rPr lang="ru-RU" dirty="0"/>
              <a:t>, которое теперь </a:t>
            </a:r>
            <a:r>
              <a:rPr lang="ru-RU" b="1" dirty="0"/>
              <a:t>доступно как бесплатное ПО </a:t>
            </a:r>
            <a:r>
              <a:rPr lang="ru-RU" dirty="0" err="1"/>
              <a:t>по</a:t>
            </a:r>
            <a:r>
              <a:rPr lang="ru-RU" dirty="0"/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условиям открытого кода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Mozilla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License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/>
              <a:t>и  </a:t>
            </a:r>
            <a:r>
              <a:rPr lang="ru-RU" i="1" dirty="0"/>
              <a:t>совместимо с широким набором языков представления знаний.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18769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6024"/>
            <a:ext cx="9144000" cy="6926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 smtClean="0"/>
              <a:t>DataMining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5866" y="980728"/>
            <a:ext cx="88186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Основу </a:t>
            </a:r>
            <a:r>
              <a:rPr lang="ru-RU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методов </a:t>
            </a:r>
            <a:r>
              <a:rPr lang="ru-RU" sz="2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Data</a:t>
            </a:r>
            <a:r>
              <a:rPr lang="ru-RU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Mining</a:t>
            </a:r>
            <a:r>
              <a:rPr lang="ru-RU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составляют всевозможные методы классификации, моделирования и прогнозирования, основанные на применении </a:t>
            </a:r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2" tooltip="Дерево принятия решений"/>
              </a:rPr>
              <a:t>деревьев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2" tooltip="Дерево принятия решений"/>
              </a:rPr>
              <a:t>решений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3" tooltip="Искусственные нейронные сети"/>
              </a:rPr>
              <a:t>искусственных нейронных сетей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4" tooltip="Генетические алгоритмы"/>
              </a:rPr>
              <a:t>генетических алгоритмов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5" tooltip="Эволюционное программирование"/>
              </a:rPr>
              <a:t>эволюционного программирования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endParaRPr lang="ru-RU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6" tooltip="Ассоциативная память"/>
              </a:rPr>
              <a:t>ассоциативной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6" tooltip="Ассоциативная память"/>
              </a:rPr>
              <a:t>памяти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7" tooltip="Нечёткая логика"/>
              </a:rPr>
              <a:t>нечёткой логики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 </a:t>
            </a:r>
            <a:endParaRPr lang="en-US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19458" name="Picture 2" descr="https://encrypted-tbn1.gstatic.com/images?q=tbn:ANd9GcTWSXbi-AzmQjYjKeTEVcJI3SyurF68ReWwHIBxCIXDWJvbzHp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501008"/>
            <a:ext cx="3030438" cy="31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78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sz="4400" b="1" dirty="0">
                <a:effectLst/>
              </a:rPr>
              <a:t>Окно системы </a:t>
            </a:r>
            <a:r>
              <a:rPr lang="ru-RU" sz="4400" b="1" dirty="0" err="1">
                <a:effectLst/>
              </a:rPr>
              <a:t>Protégé</a:t>
            </a:r>
            <a:r>
              <a:rPr lang="ru-RU" sz="4400" b="1" dirty="0">
                <a:effectLst/>
              </a:rPr>
              <a:t> 2000</a:t>
            </a:r>
            <a:endParaRPr lang="ru-RU" sz="44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208912" cy="511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5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ru-RU" sz="4400" b="1" dirty="0">
                <a:effectLst/>
              </a:rPr>
              <a:t>Окно системы </a:t>
            </a:r>
            <a:r>
              <a:rPr lang="ru-RU" sz="4400" b="1" dirty="0" err="1">
                <a:effectLst/>
              </a:rPr>
              <a:t>Protégé</a:t>
            </a:r>
            <a:r>
              <a:rPr lang="ru-RU" sz="4400" b="1" dirty="0">
                <a:effectLst/>
              </a:rPr>
              <a:t> 2000</a:t>
            </a:r>
            <a:endParaRPr lang="ru-RU" sz="44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527750"/>
            <a:ext cx="856895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Основные особенности системы </a:t>
            </a:r>
            <a:r>
              <a:rPr lang="ru-RU" sz="2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Protégé</a:t>
            </a:r>
            <a:r>
              <a:rPr lang="ru-RU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2000:</a:t>
            </a:r>
          </a:p>
          <a:p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• </a:t>
            </a:r>
            <a:r>
              <a:rPr lang="ru-RU" sz="22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Импортируемые форматы</a:t>
            </a:r>
          </a:p>
          <a:p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- XML, RDF(S), XML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Schema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и OWL при использовании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plugin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</a:p>
          <a:p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• </a:t>
            </a:r>
            <a:r>
              <a:rPr lang="ru-RU" sz="22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Экспортируемые форматы</a:t>
            </a:r>
          </a:p>
          <a:p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-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XML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RDF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),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XML Schema,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FLogic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CLIPS and Java HTML.</a:t>
            </a:r>
            <a:endParaRPr lang="ru-RU" sz="2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• </a:t>
            </a:r>
            <a:r>
              <a:rPr lang="ru-RU" sz="22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Графическое представление</a:t>
            </a:r>
          </a:p>
          <a:p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- с помощью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GraphViz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plug-in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(просмотр классов и глобальных свойств);</a:t>
            </a:r>
          </a:p>
          <a:p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- с помощью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Jambalaya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plug-in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(вкладываемое графическое представление).</a:t>
            </a:r>
          </a:p>
          <a:p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• </a:t>
            </a:r>
            <a:r>
              <a:rPr lang="ru-RU" sz="22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Проверка согласованности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-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с использованием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plug-ins (PAL and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FaCT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).</a:t>
            </a:r>
            <a:endParaRPr lang="ru-RU" sz="2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1284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b="1" dirty="0">
                <a:effectLst/>
              </a:rPr>
              <a:t>Таксономия понятия «Управление знаниями» и используемых теорий, методов, процессов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64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933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>
                <a:effectLst/>
              </a:rPr>
              <a:t>Интерфейс редактора онтологий </a:t>
            </a:r>
            <a:r>
              <a:rPr lang="ru-RU" sz="3600" b="1" dirty="0" err="1">
                <a:effectLst/>
              </a:rPr>
              <a:t>Protégé</a:t>
            </a:r>
            <a:r>
              <a:rPr lang="ru-RU" sz="3600" b="1" dirty="0">
                <a:effectLst/>
              </a:rPr>
              <a:t> 3.0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5"/>
            <a:ext cx="8496944" cy="524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8007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96136" y="868363"/>
            <a:ext cx="2890664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b="1" dirty="0"/>
              <a:t>Примеры программных продуктов для реализации СУЗ на основе онтологий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0"/>
            <a:ext cx="4860032" cy="688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55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Сценарии создания сети онтологий в методологии </a:t>
            </a:r>
            <a:r>
              <a:rPr lang="ru-RU" sz="3600" b="1" dirty="0" err="1"/>
              <a:t>NeOn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0" y="1196753"/>
            <a:ext cx="8451904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92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8229600" cy="16002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9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6024"/>
            <a:ext cx="9144000" cy="6926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 smtClean="0"/>
              <a:t>DataMining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5866" y="980728"/>
            <a:ext cx="881862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К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методам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Data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ru-RU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Mining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нередко относят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статистические методы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2" tooltip="Дескриптивный анализ (страница отсутствует)"/>
              </a:rPr>
              <a:t>дескриптивный анализ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3" tooltip="Корреляционный анализ"/>
              </a:rPr>
              <a:t>корреляционный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и </a:t>
            </a:r>
            <a:endParaRPr lang="ru-RU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1"/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4" tooltip="Регрессионный анализ"/>
              </a:rPr>
              <a:t>регрессионный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4" tooltip="Регрессионный анализ"/>
              </a:rPr>
              <a:t>анализ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5" tooltip="Факторный анализ"/>
              </a:rPr>
              <a:t>факторный анализ</a:t>
            </a:r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</a:t>
            </a:r>
          </a:p>
          <a:p>
            <a:pPr lvl="1"/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6" tooltip="Дисперсионный анализ"/>
              </a:rPr>
              <a:t>дисперсионный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6" tooltip="Дисперсионный анализ"/>
              </a:rPr>
              <a:t>анализ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7" tooltip="Компонентный анализ"/>
              </a:rPr>
              <a:t>компонентный анализ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endParaRPr lang="ru-RU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1"/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8" tooltip="Дискриминантный анализ"/>
              </a:rPr>
              <a:t>дискриминантный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8" tooltip="Дискриминантный анализ"/>
              </a:rPr>
              <a:t>анализ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9" tooltip="Анализ временных рядов"/>
              </a:rPr>
              <a:t>анализ временных рядов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endParaRPr lang="ru-RU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1"/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10" tooltip="Анализ выживаемости"/>
              </a:rPr>
              <a:t>анализ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10" tooltip="Анализ выживаемости"/>
              </a:rPr>
              <a:t>выживаемости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 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hlinkClick r:id="rId11" tooltip="Анализ связей"/>
              </a:rPr>
              <a:t>анализ связей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). </a:t>
            </a:r>
            <a:endParaRPr lang="en-US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Такие 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методы, </a:t>
            </a:r>
            <a:r>
              <a:rPr lang="ru-RU" sz="22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однако, предполагают некоторые априорные представления об анализируемых данных, что несколько расходится с целями </a:t>
            </a:r>
            <a:r>
              <a:rPr lang="ru-RU" sz="22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</a:t>
            </a:r>
            <a:r>
              <a:rPr lang="ru-RU" sz="22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ru-RU" sz="22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Mining</a:t>
            </a:r>
            <a:r>
              <a:rPr lang="ru-RU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 (обнаружение ранее неизвестных нетривиальных и практически полезных знаний).</a:t>
            </a:r>
          </a:p>
        </p:txBody>
      </p:sp>
      <p:pic>
        <p:nvPicPr>
          <p:cNvPr id="18434" name="Picture 2" descr="http://st.depositphotos.com/1152339/2994/i/450/depositphotos_29943147-Information-concept-Data-Mining-on-computer-keyboard-background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4509120"/>
            <a:ext cx="3243969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419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/>
              <a:t>IT-технологии</a:t>
            </a:r>
            <a:r>
              <a:rPr lang="en-US" sz="3600" b="1" dirty="0"/>
              <a:t> </a:t>
            </a:r>
            <a:r>
              <a:rPr lang="ru-RU" sz="3600" b="1" dirty="0"/>
              <a:t>в управлении знаниями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В </a:t>
            </a:r>
            <a:r>
              <a:rPr lang="ru-RU" i="1" dirty="0"/>
              <a:t>отличие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искусственного интеллекта</a:t>
            </a:r>
            <a:r>
              <a:rPr lang="ru-RU" dirty="0"/>
              <a:t>, ставящего своей целью создание </a:t>
            </a:r>
            <a:r>
              <a:rPr lang="ru-RU" i="1" dirty="0">
                <a:solidFill>
                  <a:srgbClr val="FF0000"/>
                </a:solidFill>
              </a:rPr>
              <a:t>заменителя человеческого интеллекта</a:t>
            </a:r>
            <a:r>
              <a:rPr lang="ru-RU" dirty="0"/>
              <a:t>, </a:t>
            </a:r>
            <a:r>
              <a:rPr lang="ru-RU" i="1" dirty="0"/>
              <a:t>целью управления знаниями</a:t>
            </a:r>
            <a:r>
              <a:rPr lang="ru-RU" dirty="0"/>
              <a:t> является </a:t>
            </a:r>
            <a:r>
              <a:rPr lang="ru-RU" b="1" i="1" dirty="0"/>
              <a:t>создание усилителя человеческого интеллекта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b="1" dirty="0" smtClean="0">
                <a:solidFill>
                  <a:srgbClr val="FF0000"/>
                </a:solidFill>
              </a:rPr>
              <a:t>Усилителя</a:t>
            </a:r>
            <a:r>
              <a:rPr lang="ru-RU" b="1" dirty="0"/>
              <a:t>,</a:t>
            </a:r>
            <a:r>
              <a:rPr lang="ru-RU" dirty="0"/>
              <a:t> позволяющего человеку </a:t>
            </a:r>
            <a:r>
              <a:rPr lang="ru-RU" b="1" i="1" dirty="0"/>
              <a:t>минимизировать затраты времени при поиске и обработке знаний</a:t>
            </a:r>
            <a:r>
              <a:rPr lang="ru-RU" dirty="0"/>
              <a:t>, при </a:t>
            </a:r>
            <a:r>
              <a:rPr lang="ru-RU" i="1" dirty="0"/>
              <a:t>их накоплении и распространении в пространстве дислокации подразделений, фирм, транснациональных корпораций и рынков.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smtClean="0">
                <a:solidFill>
                  <a:srgbClr val="FF0000"/>
                </a:solidFill>
              </a:rPr>
              <a:t>А </a:t>
            </a:r>
            <a:r>
              <a:rPr lang="ru-RU" dirty="0">
                <a:solidFill>
                  <a:srgbClr val="FF0000"/>
                </a:solidFill>
              </a:rPr>
              <a:t>с этими и другими подобными функциями год от года все лучше справляются компьютеры, телекоммуникационные сети и ориентированные на работу со знаниями программные системы и технологии.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9418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2540</TotalTime>
  <Words>2687</Words>
  <Application>Microsoft Office PowerPoint</Application>
  <PresentationFormat>Экран (4:3)</PresentationFormat>
  <Paragraphs>274</Paragraphs>
  <Slides>76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76</vt:i4>
      </vt:variant>
    </vt:vector>
  </HeadingPairs>
  <TitlesOfParts>
    <vt:vector size="87" baseType="lpstr">
      <vt:lpstr>Arial</vt:lpstr>
      <vt:lpstr>Calibri</vt:lpstr>
      <vt:lpstr>Century Gothic</vt:lpstr>
      <vt:lpstr>Courier New</vt:lpstr>
      <vt:lpstr>Palatino Linotype</vt:lpstr>
      <vt:lpstr>Times New Roman</vt:lpstr>
      <vt:lpstr>Trebuchet MS</vt:lpstr>
      <vt:lpstr>Wingdings</vt:lpstr>
      <vt:lpstr>Исполнительная</vt:lpstr>
      <vt:lpstr>Picture</vt:lpstr>
      <vt:lpstr>Рисунок</vt:lpstr>
      <vt:lpstr>Основы управления знаниями</vt:lpstr>
      <vt:lpstr>Затраты на формализацию знаний</vt:lpstr>
      <vt:lpstr>IT-технологии в управлении знаниями</vt:lpstr>
      <vt:lpstr>Структура информационной СППР (система поддержки принятия решения)</vt:lpstr>
      <vt:lpstr>OLTP и OLAP</vt:lpstr>
      <vt:lpstr>DataMining</vt:lpstr>
      <vt:lpstr>DataMining</vt:lpstr>
      <vt:lpstr>DataMining</vt:lpstr>
      <vt:lpstr>IT-технологии в управлении знаниями</vt:lpstr>
      <vt:lpstr>IT-технологии в управлении знаниями</vt:lpstr>
      <vt:lpstr>Эволюция развития инструментальных средств</vt:lpstr>
      <vt:lpstr>Современная информационная система</vt:lpstr>
      <vt:lpstr>Современная информационная система</vt:lpstr>
      <vt:lpstr>Современная информационная система</vt:lpstr>
      <vt:lpstr>Современная информационная система</vt:lpstr>
      <vt:lpstr>Интеллектуальный анализ</vt:lpstr>
      <vt:lpstr>Подходы к распределению знаний</vt:lpstr>
      <vt:lpstr>Стратегия поиска информации определяет требования к системе</vt:lpstr>
      <vt:lpstr>Программное обеспечение информационных систем</vt:lpstr>
      <vt:lpstr>Архитектура «Клиент – Сервер»</vt:lpstr>
      <vt:lpstr>Сравнение способов совместной работы с информацией</vt:lpstr>
      <vt:lpstr>Состав программного обеспечения современного офиса</vt:lpstr>
      <vt:lpstr>Классификация информационных систем</vt:lpstr>
      <vt:lpstr>Схема эволюции КИС</vt:lpstr>
      <vt:lpstr>Пример построения CRM-системы</vt:lpstr>
      <vt:lpstr>ERP-система</vt:lpstr>
      <vt:lpstr>Краткий обзор существующих систем</vt:lpstr>
      <vt:lpstr>Системы управления документами</vt:lpstr>
      <vt:lpstr>Системы управления документами</vt:lpstr>
      <vt:lpstr>Системы управления документами</vt:lpstr>
      <vt:lpstr>Парус УДП</vt:lpstr>
      <vt:lpstr>Парус УДП</vt:lpstr>
      <vt:lpstr>Пример изменения информации в явных и неявных знаниях.</vt:lpstr>
      <vt:lpstr>Семантика макроаспектов</vt:lpstr>
      <vt:lpstr>Семантика макроаспектов</vt:lpstr>
      <vt:lpstr>Семантика макроаспектов</vt:lpstr>
      <vt:lpstr>Семантика макроаспектов</vt:lpstr>
      <vt:lpstr>Семантика макроаспектов</vt:lpstr>
      <vt:lpstr>Семантика макроаспектов</vt:lpstr>
      <vt:lpstr>Презентация PowerPoint</vt:lpstr>
      <vt:lpstr>Презентация PowerPoint</vt:lpstr>
      <vt:lpstr>Презентация PowerPoint</vt:lpstr>
      <vt:lpstr>Презентация PowerPoint</vt:lpstr>
      <vt:lpstr>Человек в реальном мире</vt:lpstr>
      <vt:lpstr>Презентация PowerPoint</vt:lpstr>
      <vt:lpstr>Презентация PowerPoint</vt:lpstr>
      <vt:lpstr>Спасибо за внимание!</vt:lpstr>
      <vt:lpstr>Презентация PowerPoint</vt:lpstr>
      <vt:lpstr>IT-технологии в управлении знаниями</vt:lpstr>
      <vt:lpstr>Характеристика знаний</vt:lpstr>
      <vt:lpstr>Традиционные программные средства для управления знаниями</vt:lpstr>
      <vt:lpstr>Технологии доступа к информации</vt:lpstr>
      <vt:lpstr>Совместная работа групп и социально-ориентированное ПО</vt:lpstr>
      <vt:lpstr>Системы управления контентом</vt:lpstr>
      <vt:lpstr>Систематизация программных средств для СУЗ</vt:lpstr>
      <vt:lpstr>Пример архитектуры СУЗ</vt:lpstr>
      <vt:lpstr>Работа с онтологиями</vt:lpstr>
      <vt:lpstr>Программные инструменты для построения и работы с онтологиями</vt:lpstr>
      <vt:lpstr>Программные инструменты для построения и работы с онтологиями</vt:lpstr>
      <vt:lpstr>Классификационная система корпоративной памяти консалтинговой компании</vt:lpstr>
      <vt:lpstr>Процесс построения онтологий.</vt:lpstr>
      <vt:lpstr>Инструменты создания онтологий </vt:lpstr>
      <vt:lpstr>Инструменты создания онтологий </vt:lpstr>
      <vt:lpstr>Инструменты создания онтологий </vt:lpstr>
      <vt:lpstr>Реализация корпоративной памяти на основе онтологий</vt:lpstr>
      <vt:lpstr>Управления компетенциями в компании Swiss Life</vt:lpstr>
      <vt:lpstr>Программные инструменты онтологий</vt:lpstr>
      <vt:lpstr>Программные инструменты онтологий</vt:lpstr>
      <vt:lpstr>Программные инструменты онтологий</vt:lpstr>
      <vt:lpstr>Окно системы Protégé 2000</vt:lpstr>
      <vt:lpstr>Окно системы Protégé 2000</vt:lpstr>
      <vt:lpstr>Таксономия понятия «Управление знаниями» и используемых теорий, методов, процессов</vt:lpstr>
      <vt:lpstr>Интерфейс редактора онтологий Protégé 3.0</vt:lpstr>
      <vt:lpstr>Примеры программных продуктов для реализации СУЗ на основе онтологий</vt:lpstr>
      <vt:lpstr>Сценарии создания сети онтологий в методологии NeOn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управления знаниями</dc:title>
  <dc:creator>ученик</dc:creator>
  <cp:lastModifiedBy>Класс</cp:lastModifiedBy>
  <cp:revision>186</cp:revision>
  <dcterms:created xsi:type="dcterms:W3CDTF">2015-02-07T09:44:23Z</dcterms:created>
  <dcterms:modified xsi:type="dcterms:W3CDTF">2019-03-01T05:32:10Z</dcterms:modified>
</cp:coreProperties>
</file>